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7560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sites.google.com/view/jaswanth-kollipara"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hyperlink" Target="mailto:kjaswanth28@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83181" y="1536025"/>
            <a:ext cx="7777639" cy="3367088"/>
          </a:xfrm>
          <a:prstGeom prst="rect">
            <a:avLst/>
          </a:prstGeom>
          <a:noFill/>
          <a:ln/>
        </p:spPr>
        <p:txBody>
          <a:bodyPr wrap="square" rtlCol="0" anchor="t"/>
          <a:lstStyle/>
          <a:p>
            <a:pPr marL="0" indent="0">
              <a:lnSpc>
                <a:spcPts val="6628"/>
              </a:lnSpc>
              <a:buNone/>
            </a:pPr>
            <a:r>
              <a:rPr lang="en-US" sz="5303" dirty="0">
                <a:solidFill>
                  <a:srgbClr val="124E73"/>
                </a:solidFill>
                <a:latin typeface="MuseoModerno" pitchFamily="34" charset="0"/>
                <a:ea typeface="MuseoModerno" pitchFamily="34" charset="-122"/>
                <a:cs typeface="MuseoModerno" pitchFamily="34" charset="-120"/>
              </a:rPr>
              <a:t>AI-Driven Personalized Nutrition: Revolutionizing Health with Technology</a:t>
            </a:r>
            <a:endParaRPr lang="en-US" sz="5303" dirty="0"/>
          </a:p>
        </p:txBody>
      </p:sp>
      <p:sp>
        <p:nvSpPr>
          <p:cNvPr id="6" name="Text 3"/>
          <p:cNvSpPr/>
          <p:nvPr/>
        </p:nvSpPr>
        <p:spPr>
          <a:xfrm>
            <a:off x="683181" y="5195888"/>
            <a:ext cx="7777639" cy="936546"/>
          </a:xfrm>
          <a:prstGeom prst="rect">
            <a:avLst/>
          </a:prstGeom>
          <a:noFill/>
          <a:ln/>
        </p:spPr>
        <p:txBody>
          <a:bodyPr wrap="square" rtlCol="0" anchor="t"/>
          <a:lstStyle/>
          <a:p>
            <a:pPr marL="0" indent="0">
              <a:lnSpc>
                <a:spcPts val="2459"/>
              </a:lnSpc>
              <a:buNone/>
            </a:pPr>
            <a:r>
              <a:rPr lang="en-US" sz="1537" dirty="0">
                <a:solidFill>
                  <a:srgbClr val="2B4150"/>
                </a:solidFill>
                <a:latin typeface="Source Sans Pro" pitchFamily="34" charset="0"/>
                <a:ea typeface="Source Sans Pro" pitchFamily="34" charset="-122"/>
                <a:cs typeface="Source Sans Pro" pitchFamily="34" charset="-120"/>
              </a:rPr>
              <a:t>Welcome to the future of nutrition, where technology meets personalized healthcare! This presentation explores the revolutionary impact of AI-driven personalized nutrition, highlighting its potential to transform how we approach health and well-being.</a:t>
            </a:r>
            <a:endParaRPr lang="en-US" sz="1537" dirty="0"/>
          </a:p>
        </p:txBody>
      </p:sp>
      <p:sp>
        <p:nvSpPr>
          <p:cNvPr id="7" name="Shape 4"/>
          <p:cNvSpPr/>
          <p:nvPr/>
        </p:nvSpPr>
        <p:spPr>
          <a:xfrm>
            <a:off x="683181" y="6366510"/>
            <a:ext cx="312301" cy="312301"/>
          </a:xfrm>
          <a:prstGeom prst="roundRect">
            <a:avLst>
              <a:gd name="adj" fmla="val 29276517"/>
            </a:avLst>
          </a:prstGeom>
          <a:noFill/>
          <a:ln w="7620">
            <a:solidFill>
              <a:srgbClr val="FFFFFF"/>
            </a:solidFill>
            <a:prstDash val="solid"/>
          </a:ln>
        </p:spPr>
      </p:sp>
      <p:pic>
        <p:nvPicPr>
          <p:cNvPr id="8" name="Image 1" descr="preencoded.png"/>
          <p:cNvPicPr>
            <a:picLocks noChangeAspect="1"/>
          </p:cNvPicPr>
          <p:nvPr/>
        </p:nvPicPr>
        <p:blipFill>
          <a:blip r:embed="rId4"/>
          <a:stretch>
            <a:fillRect/>
          </a:stretch>
        </p:blipFill>
        <p:spPr>
          <a:xfrm>
            <a:off x="690801" y="6374130"/>
            <a:ext cx="297061" cy="297061"/>
          </a:xfrm>
          <a:prstGeom prst="rect">
            <a:avLst/>
          </a:prstGeom>
        </p:spPr>
      </p:pic>
      <p:sp>
        <p:nvSpPr>
          <p:cNvPr id="9" name="Text 5"/>
          <p:cNvSpPr/>
          <p:nvPr/>
        </p:nvSpPr>
        <p:spPr>
          <a:xfrm>
            <a:off x="1092994" y="6351984"/>
            <a:ext cx="2383750" cy="341471"/>
          </a:xfrm>
          <a:prstGeom prst="rect">
            <a:avLst/>
          </a:prstGeom>
          <a:noFill/>
          <a:ln/>
        </p:spPr>
        <p:txBody>
          <a:bodyPr wrap="none" rtlCol="0" anchor="t"/>
          <a:lstStyle/>
          <a:p>
            <a:pPr marL="0" indent="0" algn="l">
              <a:lnSpc>
                <a:spcPts val="2690"/>
              </a:lnSpc>
              <a:buNone/>
            </a:pPr>
            <a:r>
              <a:rPr lang="en-US" sz="1921" b="1" dirty="0">
                <a:solidFill>
                  <a:srgbClr val="2B4150"/>
                </a:solidFill>
                <a:latin typeface="Source Sans Pro" pitchFamily="34" charset="0"/>
                <a:ea typeface="Source Sans Pro" pitchFamily="34" charset="-122"/>
                <a:cs typeface="Source Sans Pro" pitchFamily="34" charset="-120"/>
              </a:rPr>
              <a:t>by Kollipara Jaswanth</a:t>
            </a:r>
            <a:endParaRPr lang="en-US" sz="192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864037" y="2420541"/>
            <a:ext cx="10558224" cy="771525"/>
          </a:xfrm>
          <a:prstGeom prst="rect">
            <a:avLst/>
          </a:prstGeom>
          <a:noFill/>
          <a:ln/>
        </p:spPr>
        <p:txBody>
          <a:bodyPr wrap="none" rtlCol="0" anchor="t"/>
          <a:lstStyle/>
          <a:p>
            <a:pPr marL="0" indent="0">
              <a:lnSpc>
                <a:spcPts val="6075"/>
              </a:lnSpc>
              <a:buNone/>
            </a:pPr>
            <a:r>
              <a:rPr lang="en-US" sz="4860" b="1" dirty="0">
                <a:solidFill>
                  <a:srgbClr val="124E73"/>
                </a:solidFill>
                <a:latin typeface="MuseoModerno" pitchFamily="34" charset="0"/>
                <a:ea typeface="MuseoModerno" pitchFamily="34" charset="-122"/>
                <a:cs typeface="MuseoModerno" pitchFamily="34" charset="-120"/>
              </a:rPr>
              <a:t>Contact, Discussion, and Thank You</a:t>
            </a:r>
            <a:endParaRPr lang="en-US" sz="4860" dirty="0"/>
          </a:p>
        </p:txBody>
      </p:sp>
      <p:sp>
        <p:nvSpPr>
          <p:cNvPr id="5" name="Text 3"/>
          <p:cNvSpPr/>
          <p:nvPr/>
        </p:nvSpPr>
        <p:spPr>
          <a:xfrm>
            <a:off x="864037" y="3784521"/>
            <a:ext cx="6150054" cy="395049"/>
          </a:xfrm>
          <a:prstGeom prst="rect">
            <a:avLst/>
          </a:prstGeom>
          <a:noFill/>
          <a:ln/>
        </p:spPr>
        <p:txBody>
          <a:bodyPr wrap="none" rtlCol="0" anchor="t"/>
          <a:lstStyle/>
          <a:p>
            <a:pPr marL="0" indent="0">
              <a:lnSpc>
                <a:spcPts val="3110"/>
              </a:lnSpc>
              <a:buNone/>
            </a:pPr>
            <a:r>
              <a:rPr lang="en-US" sz="1944" dirty="0">
                <a:solidFill>
                  <a:srgbClr val="2B4150"/>
                </a:solidFill>
                <a:latin typeface="Source Sans Pro" pitchFamily="34" charset="0"/>
                <a:ea typeface="Source Sans Pro" pitchFamily="34" charset="-122"/>
                <a:cs typeface="Source Sans Pro" pitchFamily="34" charset="-120"/>
              </a:rPr>
              <a:t>Contact Us: </a:t>
            </a:r>
            <a:r>
              <a:rPr lang="en-US" sz="1944" u="sng" dirty="0">
                <a:solidFill>
                  <a:srgbClr val="325F7B"/>
                </a:solidFill>
                <a:latin typeface="Source Sans Pro" pitchFamily="34" charset="0"/>
                <a:ea typeface="Source Sans Pro" pitchFamily="34" charset="-122"/>
                <a:cs typeface="Source Sans Pro" pitchFamily="34" charset="-120"/>
                <a:hlinkClick r:id="rId3">
                  <a:extLst>
                    <a:ext uri="{A12FA001-AC4F-418D-AE19-62706E023703}">
                      <ahyp:hlinkClr xmlns:ahyp="http://schemas.microsoft.com/office/drawing/2018/hyperlinkcolor" val="tx"/>
                    </a:ext>
                  </a:extLst>
                </a:hlinkClick>
              </a:rPr>
              <a:t>Jaswanth Kollipara</a:t>
            </a:r>
            <a:endParaRPr lang="en-US" sz="1944" dirty="0"/>
          </a:p>
        </p:txBody>
      </p:sp>
      <p:sp>
        <p:nvSpPr>
          <p:cNvPr id="6" name="Text 4"/>
          <p:cNvSpPr/>
          <p:nvPr/>
        </p:nvSpPr>
        <p:spPr>
          <a:xfrm>
            <a:off x="864037" y="4401741"/>
            <a:ext cx="6150054" cy="1185148"/>
          </a:xfrm>
          <a:prstGeom prst="rect">
            <a:avLst/>
          </a:prstGeom>
          <a:noFill/>
          <a:ln/>
        </p:spPr>
        <p:txBody>
          <a:bodyPr wrap="square" rtlCol="0" anchor="t"/>
          <a:lstStyle/>
          <a:p>
            <a:pPr marL="0" indent="0">
              <a:lnSpc>
                <a:spcPts val="3110"/>
              </a:lnSpc>
              <a:buNone/>
            </a:pPr>
            <a:r>
              <a:rPr lang="en-US" sz="1944" dirty="0">
                <a:solidFill>
                  <a:srgbClr val="2B4150"/>
                </a:solidFill>
                <a:latin typeface="Source Sans Pro" pitchFamily="34" charset="0"/>
                <a:ea typeface="Source Sans Pro" pitchFamily="34" charset="-122"/>
                <a:cs typeface="Source Sans Pro" pitchFamily="34" charset="-120"/>
              </a:rPr>
              <a:t>or email us at info@</a:t>
            </a:r>
            <a:r>
              <a:rPr lang="en-US" sz="1944" u="sng" dirty="0">
                <a:solidFill>
                  <a:srgbClr val="325F7B"/>
                </a:solidFill>
                <a:latin typeface="Source Sans Pro" pitchFamily="34" charset="0"/>
                <a:ea typeface="Source Sans Pro" pitchFamily="34" charset="-122"/>
                <a:cs typeface="Source Sans Pro" pitchFamily="34" charset="-120"/>
                <a:hlinkClick r:id="rId4">
                  <a:extLst>
                    <a:ext uri="{A12FA001-AC4F-418D-AE19-62706E023703}">
                      <ahyp:hlinkClr xmlns:ahyp="http://schemas.microsoft.com/office/drawing/2018/hyperlinkcolor" val="tx"/>
                    </a:ext>
                  </a:extLst>
                </a:hlinkClick>
              </a:rPr>
              <a:t>kjaswanth28@gmail.com</a:t>
            </a:r>
            <a:r>
              <a:rPr lang="en-US" sz="1944" dirty="0">
                <a:solidFill>
                  <a:srgbClr val="2B4150"/>
                </a:solidFill>
                <a:latin typeface="Source Sans Pro" pitchFamily="34" charset="0"/>
                <a:ea typeface="Source Sans Pro" pitchFamily="34" charset="-122"/>
                <a:cs typeface="Source Sans Pro" pitchFamily="34" charset="-120"/>
              </a:rPr>
              <a:t>
Please feel free to raise your hand or use the discussion chat to participate in the Q&amp;A session.</a:t>
            </a:r>
            <a:endParaRPr lang="en-US" sz="1944" dirty="0"/>
          </a:p>
        </p:txBody>
      </p:sp>
      <p:sp>
        <p:nvSpPr>
          <p:cNvPr id="7" name="Text 5"/>
          <p:cNvSpPr/>
          <p:nvPr/>
        </p:nvSpPr>
        <p:spPr>
          <a:xfrm>
            <a:off x="7623929" y="3784521"/>
            <a:ext cx="6150054" cy="1185148"/>
          </a:xfrm>
          <a:prstGeom prst="rect">
            <a:avLst/>
          </a:prstGeom>
          <a:noFill/>
          <a:ln/>
        </p:spPr>
        <p:txBody>
          <a:bodyPr wrap="square" rtlCol="0" anchor="t"/>
          <a:lstStyle/>
          <a:p>
            <a:pPr marL="0" indent="0">
              <a:lnSpc>
                <a:spcPts val="3110"/>
              </a:lnSpc>
              <a:buNone/>
            </a:pPr>
            <a:r>
              <a:rPr lang="en-US" sz="1944" dirty="0">
                <a:solidFill>
                  <a:srgbClr val="2B4150"/>
                </a:solidFill>
                <a:latin typeface="Source Sans Pro" pitchFamily="34" charset="0"/>
                <a:ea typeface="Source Sans Pro" pitchFamily="34" charset="-122"/>
                <a:cs typeface="Source Sans Pro" pitchFamily="34" charset="-120"/>
              </a:rPr>
              <a:t>Thank you all for your time and attention. We hope this presentation has provided valuable insights into the capabilities and future of Personal Finance Manager.</a:t>
            </a:r>
            <a:endParaRPr lang="en-US" sz="1944" dirty="0"/>
          </a:p>
        </p:txBody>
      </p:sp>
      <p:sp>
        <p:nvSpPr>
          <p:cNvPr id="8" name="Text 6"/>
          <p:cNvSpPr/>
          <p:nvPr/>
        </p:nvSpPr>
        <p:spPr>
          <a:xfrm>
            <a:off x="7623929" y="5191839"/>
            <a:ext cx="6150054" cy="395049"/>
          </a:xfrm>
          <a:prstGeom prst="rect">
            <a:avLst/>
          </a:prstGeom>
          <a:noFill/>
          <a:ln/>
        </p:spPr>
        <p:txBody>
          <a:bodyPr wrap="none" rtlCol="0" anchor="t"/>
          <a:lstStyle/>
          <a:p>
            <a:pPr marL="0" indent="0">
              <a:lnSpc>
                <a:spcPts val="3110"/>
              </a:lnSpc>
              <a:buNone/>
            </a:pPr>
            <a:r>
              <a:rPr lang="en-US" sz="1944" dirty="0">
                <a:solidFill>
                  <a:srgbClr val="2B4150"/>
                </a:solidFill>
                <a:latin typeface="Source Sans Pro" pitchFamily="34" charset="0"/>
                <a:ea typeface="Source Sans Pro" pitchFamily="34" charset="-122"/>
                <a:cs typeface="Source Sans Pro" pitchFamily="34" charset="-120"/>
              </a:rPr>
              <a:t>We welcome your questions and feedback.</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04837" y="660916"/>
            <a:ext cx="4320540" cy="540068"/>
          </a:xfrm>
          <a:prstGeom prst="rect">
            <a:avLst/>
          </a:prstGeom>
          <a:noFill/>
          <a:ln/>
        </p:spPr>
        <p:txBody>
          <a:bodyPr wrap="none" rtlCol="0" anchor="t"/>
          <a:lstStyle/>
          <a:p>
            <a:pPr marL="0" indent="0">
              <a:lnSpc>
                <a:spcPts val="4253"/>
              </a:lnSpc>
              <a:buNone/>
            </a:pPr>
            <a:r>
              <a:rPr lang="en-US" sz="3402" dirty="0">
                <a:solidFill>
                  <a:srgbClr val="124E73"/>
                </a:solidFill>
                <a:latin typeface="MuseoModerno" pitchFamily="34" charset="0"/>
                <a:ea typeface="MuseoModerno" pitchFamily="34" charset="-122"/>
                <a:cs typeface="MuseoModerno" pitchFamily="34" charset="-120"/>
              </a:rPr>
              <a:t>Introduction</a:t>
            </a:r>
            <a:endParaRPr lang="en-US" sz="3402" dirty="0"/>
          </a:p>
        </p:txBody>
      </p:sp>
      <p:sp>
        <p:nvSpPr>
          <p:cNvPr id="6" name="Shape 3"/>
          <p:cNvSpPr/>
          <p:nvPr/>
        </p:nvSpPr>
        <p:spPr>
          <a:xfrm>
            <a:off x="604837" y="1654493"/>
            <a:ext cx="388739" cy="388739"/>
          </a:xfrm>
          <a:prstGeom prst="roundRect">
            <a:avLst>
              <a:gd name="adj" fmla="val 8002"/>
            </a:avLst>
          </a:prstGeom>
          <a:solidFill>
            <a:srgbClr val="F3EEE3"/>
          </a:solidFill>
          <a:ln/>
        </p:spPr>
      </p:sp>
      <p:sp>
        <p:nvSpPr>
          <p:cNvPr id="7" name="Text 4"/>
          <p:cNvSpPr/>
          <p:nvPr/>
        </p:nvSpPr>
        <p:spPr>
          <a:xfrm>
            <a:off x="738307" y="1719263"/>
            <a:ext cx="121682" cy="259199"/>
          </a:xfrm>
          <a:prstGeom prst="rect">
            <a:avLst/>
          </a:prstGeom>
          <a:noFill/>
          <a:ln/>
        </p:spPr>
        <p:txBody>
          <a:bodyPr wrap="none" rtlCol="0" anchor="t"/>
          <a:lstStyle/>
          <a:p>
            <a:pPr marL="0" indent="0" algn="ctr">
              <a:lnSpc>
                <a:spcPts val="2041"/>
              </a:lnSpc>
              <a:buNone/>
            </a:pPr>
            <a:r>
              <a:rPr lang="en-US" sz="2041" dirty="0">
                <a:solidFill>
                  <a:srgbClr val="2B4150"/>
                </a:solidFill>
                <a:latin typeface="MuseoModerno" pitchFamily="34" charset="0"/>
                <a:ea typeface="MuseoModerno" pitchFamily="34" charset="-122"/>
                <a:cs typeface="MuseoModerno" pitchFamily="34" charset="-120"/>
              </a:rPr>
              <a:t>1</a:t>
            </a:r>
            <a:endParaRPr lang="en-US" sz="2041" dirty="0"/>
          </a:p>
        </p:txBody>
      </p:sp>
      <p:sp>
        <p:nvSpPr>
          <p:cNvPr id="8" name="Text 5"/>
          <p:cNvSpPr/>
          <p:nvPr/>
        </p:nvSpPr>
        <p:spPr>
          <a:xfrm>
            <a:off x="1166336" y="1654493"/>
            <a:ext cx="3900011" cy="269915"/>
          </a:xfrm>
          <a:prstGeom prst="rect">
            <a:avLst/>
          </a:prstGeom>
          <a:noFill/>
          <a:ln/>
        </p:spPr>
        <p:txBody>
          <a:bodyPr wrap="none" rtlCol="0" anchor="t"/>
          <a:lstStyle/>
          <a:p>
            <a:pPr marL="0" indent="0">
              <a:lnSpc>
                <a:spcPts val="2126"/>
              </a:lnSpc>
              <a:buNone/>
            </a:pPr>
            <a:r>
              <a:rPr lang="en-US" sz="1701" dirty="0">
                <a:solidFill>
                  <a:srgbClr val="2B4150"/>
                </a:solidFill>
                <a:latin typeface="MuseoModerno" pitchFamily="34" charset="0"/>
                <a:ea typeface="MuseoModerno" pitchFamily="34" charset="-122"/>
                <a:cs typeface="MuseoModerno" pitchFamily="34" charset="-120"/>
              </a:rPr>
              <a:t>Importance of Personalized Nutrition</a:t>
            </a:r>
            <a:endParaRPr lang="en-US" sz="1701" dirty="0"/>
          </a:p>
        </p:txBody>
      </p:sp>
      <p:sp>
        <p:nvSpPr>
          <p:cNvPr id="9" name="Text 6"/>
          <p:cNvSpPr/>
          <p:nvPr/>
        </p:nvSpPr>
        <p:spPr>
          <a:xfrm>
            <a:off x="1166336" y="2027992"/>
            <a:ext cx="7372826" cy="829747"/>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Personalized nutrition recognizes the unique needs of each individual, considering factors like genetics, lifestyle, and health goals. It's a paradigm shift from one-size-fits-all approaches, aiming to achieve optimal health outcomes tailored to individual needs.</a:t>
            </a:r>
            <a:endParaRPr lang="en-US" sz="1361" dirty="0"/>
          </a:p>
        </p:txBody>
      </p:sp>
      <p:sp>
        <p:nvSpPr>
          <p:cNvPr id="10" name="Shape 7"/>
          <p:cNvSpPr/>
          <p:nvPr/>
        </p:nvSpPr>
        <p:spPr>
          <a:xfrm>
            <a:off x="604837" y="3224808"/>
            <a:ext cx="388739" cy="388739"/>
          </a:xfrm>
          <a:prstGeom prst="roundRect">
            <a:avLst>
              <a:gd name="adj" fmla="val 8002"/>
            </a:avLst>
          </a:prstGeom>
          <a:solidFill>
            <a:srgbClr val="F3EEE3"/>
          </a:solidFill>
          <a:ln/>
        </p:spPr>
      </p:sp>
      <p:sp>
        <p:nvSpPr>
          <p:cNvPr id="11" name="Text 8"/>
          <p:cNvSpPr/>
          <p:nvPr/>
        </p:nvSpPr>
        <p:spPr>
          <a:xfrm>
            <a:off x="727115" y="3289578"/>
            <a:ext cx="144185" cy="259199"/>
          </a:xfrm>
          <a:prstGeom prst="rect">
            <a:avLst/>
          </a:prstGeom>
          <a:noFill/>
          <a:ln/>
        </p:spPr>
        <p:txBody>
          <a:bodyPr wrap="none" rtlCol="0" anchor="t"/>
          <a:lstStyle/>
          <a:p>
            <a:pPr marL="0" indent="0" algn="ctr">
              <a:lnSpc>
                <a:spcPts val="2041"/>
              </a:lnSpc>
              <a:buNone/>
            </a:pPr>
            <a:r>
              <a:rPr lang="en-US" sz="2041" dirty="0">
                <a:solidFill>
                  <a:srgbClr val="2B4150"/>
                </a:solidFill>
                <a:latin typeface="MuseoModerno" pitchFamily="34" charset="0"/>
                <a:ea typeface="MuseoModerno" pitchFamily="34" charset="-122"/>
                <a:cs typeface="MuseoModerno" pitchFamily="34" charset="-120"/>
              </a:rPr>
              <a:t>2</a:t>
            </a:r>
            <a:endParaRPr lang="en-US" sz="2041" dirty="0"/>
          </a:p>
        </p:txBody>
      </p:sp>
      <p:sp>
        <p:nvSpPr>
          <p:cNvPr id="12" name="Text 9"/>
          <p:cNvSpPr/>
          <p:nvPr/>
        </p:nvSpPr>
        <p:spPr>
          <a:xfrm>
            <a:off x="1166336" y="3224808"/>
            <a:ext cx="6165652" cy="269915"/>
          </a:xfrm>
          <a:prstGeom prst="rect">
            <a:avLst/>
          </a:prstGeom>
          <a:noFill/>
          <a:ln/>
        </p:spPr>
        <p:txBody>
          <a:bodyPr wrap="none" rtlCol="0" anchor="t"/>
          <a:lstStyle/>
          <a:p>
            <a:pPr marL="0" indent="0">
              <a:lnSpc>
                <a:spcPts val="2126"/>
              </a:lnSpc>
              <a:buNone/>
            </a:pPr>
            <a:r>
              <a:rPr lang="en-US" sz="1701" dirty="0">
                <a:solidFill>
                  <a:srgbClr val="2B4150"/>
                </a:solidFill>
                <a:latin typeface="MuseoModerno" pitchFamily="34" charset="0"/>
                <a:ea typeface="MuseoModerno" pitchFamily="34" charset="-122"/>
                <a:cs typeface="MuseoModerno" pitchFamily="34" charset="-120"/>
              </a:rPr>
              <a:t>Differences Between Traditional and Personalized Nutrition</a:t>
            </a:r>
            <a:endParaRPr lang="en-US" sz="1701" dirty="0"/>
          </a:p>
        </p:txBody>
      </p:sp>
      <p:sp>
        <p:nvSpPr>
          <p:cNvPr id="13" name="Text 10"/>
          <p:cNvSpPr/>
          <p:nvPr/>
        </p:nvSpPr>
        <p:spPr>
          <a:xfrm>
            <a:off x="1166336" y="3598307"/>
            <a:ext cx="7372826" cy="829747"/>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Traditional dietary advice often relies on general guidelines and recommendations, while personalized nutrition utilizes advanced data analysis and AI to provide tailored plans based on individual characteristics and preferences.</a:t>
            </a:r>
            <a:endParaRPr lang="en-US" sz="1361" dirty="0"/>
          </a:p>
        </p:txBody>
      </p:sp>
      <p:sp>
        <p:nvSpPr>
          <p:cNvPr id="14" name="Shape 11"/>
          <p:cNvSpPr/>
          <p:nvPr/>
        </p:nvSpPr>
        <p:spPr>
          <a:xfrm>
            <a:off x="604837" y="4795123"/>
            <a:ext cx="388739" cy="388739"/>
          </a:xfrm>
          <a:prstGeom prst="roundRect">
            <a:avLst>
              <a:gd name="adj" fmla="val 8002"/>
            </a:avLst>
          </a:prstGeom>
          <a:solidFill>
            <a:srgbClr val="F3EEE3"/>
          </a:solidFill>
          <a:ln/>
        </p:spPr>
      </p:sp>
      <p:sp>
        <p:nvSpPr>
          <p:cNvPr id="15" name="Text 12"/>
          <p:cNvSpPr/>
          <p:nvPr/>
        </p:nvSpPr>
        <p:spPr>
          <a:xfrm>
            <a:off x="726281" y="4859893"/>
            <a:ext cx="145733" cy="259199"/>
          </a:xfrm>
          <a:prstGeom prst="rect">
            <a:avLst/>
          </a:prstGeom>
          <a:noFill/>
          <a:ln/>
        </p:spPr>
        <p:txBody>
          <a:bodyPr wrap="none" rtlCol="0" anchor="t"/>
          <a:lstStyle/>
          <a:p>
            <a:pPr marL="0" indent="0" algn="ctr">
              <a:lnSpc>
                <a:spcPts val="2041"/>
              </a:lnSpc>
              <a:buNone/>
            </a:pPr>
            <a:r>
              <a:rPr lang="en-US" sz="2041" dirty="0">
                <a:solidFill>
                  <a:srgbClr val="2B4150"/>
                </a:solidFill>
                <a:latin typeface="MuseoModerno" pitchFamily="34" charset="0"/>
                <a:ea typeface="MuseoModerno" pitchFamily="34" charset="-122"/>
                <a:cs typeface="MuseoModerno" pitchFamily="34" charset="-120"/>
              </a:rPr>
              <a:t>3</a:t>
            </a:r>
            <a:endParaRPr lang="en-US" sz="2041" dirty="0"/>
          </a:p>
        </p:txBody>
      </p:sp>
      <p:sp>
        <p:nvSpPr>
          <p:cNvPr id="16" name="Text 13"/>
          <p:cNvSpPr/>
          <p:nvPr/>
        </p:nvSpPr>
        <p:spPr>
          <a:xfrm>
            <a:off x="1166336" y="4795123"/>
            <a:ext cx="3478411" cy="269915"/>
          </a:xfrm>
          <a:prstGeom prst="rect">
            <a:avLst/>
          </a:prstGeom>
          <a:noFill/>
          <a:ln/>
        </p:spPr>
        <p:txBody>
          <a:bodyPr wrap="none" rtlCol="0" anchor="t"/>
          <a:lstStyle/>
          <a:p>
            <a:pPr marL="0" indent="0">
              <a:lnSpc>
                <a:spcPts val="2126"/>
              </a:lnSpc>
              <a:buNone/>
            </a:pPr>
            <a:r>
              <a:rPr lang="en-US" sz="1701" dirty="0">
                <a:solidFill>
                  <a:srgbClr val="2B4150"/>
                </a:solidFill>
                <a:latin typeface="MuseoModerno" pitchFamily="34" charset="0"/>
                <a:ea typeface="MuseoModerno" pitchFamily="34" charset="-122"/>
                <a:cs typeface="MuseoModerno" pitchFamily="34" charset="-120"/>
              </a:rPr>
              <a:t>Benefits of Tailored Dietary Plans</a:t>
            </a:r>
            <a:endParaRPr lang="en-US" sz="1701" dirty="0"/>
          </a:p>
        </p:txBody>
      </p:sp>
      <p:sp>
        <p:nvSpPr>
          <p:cNvPr id="17" name="Text 14"/>
          <p:cNvSpPr/>
          <p:nvPr/>
        </p:nvSpPr>
        <p:spPr>
          <a:xfrm>
            <a:off x="1166336" y="5168622"/>
            <a:ext cx="7372826" cy="829747"/>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Personalized nutrition offers a plethora of benefits, including improved health outcomes, increased adherence to diet plans, enhanced user engagement, and better understanding of individual health needs.</a:t>
            </a:r>
            <a:endParaRPr lang="en-US" sz="1361" dirty="0"/>
          </a:p>
        </p:txBody>
      </p:sp>
      <p:sp>
        <p:nvSpPr>
          <p:cNvPr id="18" name="Shape 15"/>
          <p:cNvSpPr/>
          <p:nvPr/>
        </p:nvSpPr>
        <p:spPr>
          <a:xfrm>
            <a:off x="604837" y="6365438"/>
            <a:ext cx="388739" cy="388739"/>
          </a:xfrm>
          <a:prstGeom prst="roundRect">
            <a:avLst>
              <a:gd name="adj" fmla="val 8002"/>
            </a:avLst>
          </a:prstGeom>
          <a:solidFill>
            <a:srgbClr val="F3EEE3"/>
          </a:solidFill>
          <a:ln/>
        </p:spPr>
      </p:sp>
      <p:sp>
        <p:nvSpPr>
          <p:cNvPr id="19" name="Text 16"/>
          <p:cNvSpPr/>
          <p:nvPr/>
        </p:nvSpPr>
        <p:spPr>
          <a:xfrm>
            <a:off x="715685" y="6430208"/>
            <a:ext cx="166926" cy="259199"/>
          </a:xfrm>
          <a:prstGeom prst="rect">
            <a:avLst/>
          </a:prstGeom>
          <a:noFill/>
          <a:ln/>
        </p:spPr>
        <p:txBody>
          <a:bodyPr wrap="none" rtlCol="0" anchor="t"/>
          <a:lstStyle/>
          <a:p>
            <a:pPr marL="0" indent="0" algn="ctr">
              <a:lnSpc>
                <a:spcPts val="2041"/>
              </a:lnSpc>
              <a:buNone/>
            </a:pPr>
            <a:r>
              <a:rPr lang="en-US" sz="2041" dirty="0">
                <a:solidFill>
                  <a:srgbClr val="2B4150"/>
                </a:solidFill>
                <a:latin typeface="MuseoModerno" pitchFamily="34" charset="0"/>
                <a:ea typeface="MuseoModerno" pitchFamily="34" charset="-122"/>
                <a:cs typeface="MuseoModerno" pitchFamily="34" charset="-120"/>
              </a:rPr>
              <a:t>4</a:t>
            </a:r>
            <a:endParaRPr lang="en-US" sz="2041" dirty="0"/>
          </a:p>
        </p:txBody>
      </p:sp>
      <p:sp>
        <p:nvSpPr>
          <p:cNvPr id="20" name="Text 17"/>
          <p:cNvSpPr/>
          <p:nvPr/>
        </p:nvSpPr>
        <p:spPr>
          <a:xfrm>
            <a:off x="1166336" y="6365438"/>
            <a:ext cx="2160270" cy="269915"/>
          </a:xfrm>
          <a:prstGeom prst="rect">
            <a:avLst/>
          </a:prstGeom>
          <a:noFill/>
          <a:ln/>
        </p:spPr>
        <p:txBody>
          <a:bodyPr wrap="none" rtlCol="0" anchor="t"/>
          <a:lstStyle/>
          <a:p>
            <a:pPr marL="0" indent="0">
              <a:lnSpc>
                <a:spcPts val="2126"/>
              </a:lnSpc>
              <a:buNone/>
            </a:pPr>
            <a:r>
              <a:rPr lang="en-US" sz="1701" dirty="0">
                <a:solidFill>
                  <a:srgbClr val="2B4150"/>
                </a:solidFill>
                <a:latin typeface="MuseoModerno" pitchFamily="34" charset="0"/>
                <a:ea typeface="MuseoModerno" pitchFamily="34" charset="-122"/>
                <a:cs typeface="MuseoModerno" pitchFamily="34" charset="-120"/>
              </a:rPr>
              <a:t>Objective</a:t>
            </a:r>
            <a:endParaRPr lang="en-US" sz="1701" dirty="0"/>
          </a:p>
        </p:txBody>
      </p:sp>
      <p:sp>
        <p:nvSpPr>
          <p:cNvPr id="21" name="Text 18"/>
          <p:cNvSpPr/>
          <p:nvPr/>
        </p:nvSpPr>
        <p:spPr>
          <a:xfrm>
            <a:off x="1166336" y="6738938"/>
            <a:ext cx="7372826" cy="829747"/>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This presentation explores how AI is revolutionizing nutrition planning, moving beyond generic guidelines to offer personalized dietary recommendations that empower individuals to take control of their health.</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864037" y="824984"/>
            <a:ext cx="11779687" cy="771525"/>
          </a:xfrm>
          <a:prstGeom prst="rect">
            <a:avLst/>
          </a:prstGeom>
          <a:noFill/>
          <a:ln/>
        </p:spPr>
        <p:txBody>
          <a:bodyPr wrap="none" rtlCol="0" anchor="t"/>
          <a:lstStyle/>
          <a:p>
            <a:pPr marL="0" indent="0">
              <a:lnSpc>
                <a:spcPts val="6075"/>
              </a:lnSpc>
              <a:buNone/>
            </a:pPr>
            <a:r>
              <a:rPr lang="en-US" sz="4860" dirty="0">
                <a:solidFill>
                  <a:srgbClr val="124E73"/>
                </a:solidFill>
                <a:latin typeface="MuseoModerno" pitchFamily="34" charset="0"/>
                <a:ea typeface="MuseoModerno" pitchFamily="34" charset="-122"/>
                <a:cs typeface="MuseoModerno" pitchFamily="34" charset="-120"/>
              </a:rPr>
              <a:t>Applications of Nutritional Science in AI</a:t>
            </a:r>
            <a:endParaRPr lang="en-US" sz="4860" dirty="0"/>
          </a:p>
        </p:txBody>
      </p:sp>
      <p:sp>
        <p:nvSpPr>
          <p:cNvPr id="5" name="Text 3"/>
          <p:cNvSpPr/>
          <p:nvPr/>
        </p:nvSpPr>
        <p:spPr>
          <a:xfrm>
            <a:off x="864037" y="2213610"/>
            <a:ext cx="3898821" cy="771525"/>
          </a:xfrm>
          <a:prstGeom prst="rect">
            <a:avLst/>
          </a:prstGeom>
          <a:noFill/>
          <a:ln/>
        </p:spPr>
        <p:txBody>
          <a:bodyPr wrap="square" rtlCol="0" anchor="t"/>
          <a:lstStyle/>
          <a:p>
            <a:pPr marL="0" indent="0">
              <a:lnSpc>
                <a:spcPts val="3038"/>
              </a:lnSpc>
              <a:buNone/>
            </a:pPr>
            <a:r>
              <a:rPr lang="en-US" sz="2430" dirty="0">
                <a:solidFill>
                  <a:srgbClr val="124E73"/>
                </a:solidFill>
                <a:latin typeface="MuseoModerno" pitchFamily="34" charset="0"/>
                <a:ea typeface="MuseoModerno" pitchFamily="34" charset="-122"/>
                <a:cs typeface="MuseoModerno" pitchFamily="34" charset="-120"/>
              </a:rPr>
              <a:t>Integration of Nutritional Science</a:t>
            </a:r>
            <a:endParaRPr lang="en-US" sz="2430" dirty="0"/>
          </a:p>
        </p:txBody>
      </p:sp>
      <p:sp>
        <p:nvSpPr>
          <p:cNvPr id="6" name="Text 4"/>
          <p:cNvSpPr/>
          <p:nvPr/>
        </p:nvSpPr>
        <p:spPr>
          <a:xfrm>
            <a:off x="864037" y="3231952"/>
            <a:ext cx="3898821" cy="3160395"/>
          </a:xfrm>
          <a:prstGeom prst="rect">
            <a:avLst/>
          </a:prstGeom>
          <a:noFill/>
          <a:ln/>
        </p:spPr>
        <p:txBody>
          <a:bodyPr wrap="square" rtlCol="0" anchor="t"/>
          <a:lstStyle/>
          <a:p>
            <a:pPr marL="0" indent="0">
              <a:lnSpc>
                <a:spcPts val="3110"/>
              </a:lnSpc>
              <a:buNone/>
            </a:pPr>
            <a:r>
              <a:rPr lang="en-US" sz="1944" dirty="0">
                <a:solidFill>
                  <a:srgbClr val="2B4150"/>
                </a:solidFill>
                <a:latin typeface="Source Sans Pro" pitchFamily="34" charset="0"/>
                <a:ea typeface="Source Sans Pro" pitchFamily="34" charset="-122"/>
                <a:cs typeface="Source Sans Pro" pitchFamily="34" charset="-120"/>
              </a:rPr>
              <a:t>AI applications leverage nutritional science to understand the role of essential nutrients in the body, dietary guidelines for various populations, and recommended dietary allowances (RDAs). This knowledge is crucial for creating effective and safe personalized plans.</a:t>
            </a:r>
            <a:endParaRPr lang="en-US" sz="1944" dirty="0"/>
          </a:p>
        </p:txBody>
      </p:sp>
      <p:sp>
        <p:nvSpPr>
          <p:cNvPr id="7" name="Text 5"/>
          <p:cNvSpPr/>
          <p:nvPr/>
        </p:nvSpPr>
        <p:spPr>
          <a:xfrm>
            <a:off x="5372695" y="2213610"/>
            <a:ext cx="3898821" cy="771525"/>
          </a:xfrm>
          <a:prstGeom prst="rect">
            <a:avLst/>
          </a:prstGeom>
          <a:noFill/>
          <a:ln/>
        </p:spPr>
        <p:txBody>
          <a:bodyPr wrap="square" rtlCol="0" anchor="t"/>
          <a:lstStyle/>
          <a:p>
            <a:pPr marL="0" indent="0">
              <a:lnSpc>
                <a:spcPts val="3038"/>
              </a:lnSpc>
              <a:buNone/>
            </a:pPr>
            <a:r>
              <a:rPr lang="en-US" sz="2430" dirty="0">
                <a:solidFill>
                  <a:srgbClr val="124E73"/>
                </a:solidFill>
                <a:latin typeface="MuseoModerno" pitchFamily="34" charset="0"/>
                <a:ea typeface="MuseoModerno" pitchFamily="34" charset="-122"/>
                <a:cs typeface="MuseoModerno" pitchFamily="34" charset="-120"/>
              </a:rPr>
              <a:t>AI Algorithms and Models</a:t>
            </a:r>
            <a:endParaRPr lang="en-US" sz="2430" dirty="0"/>
          </a:p>
        </p:txBody>
      </p:sp>
      <p:sp>
        <p:nvSpPr>
          <p:cNvPr id="8" name="Text 6"/>
          <p:cNvSpPr/>
          <p:nvPr/>
        </p:nvSpPr>
        <p:spPr>
          <a:xfrm>
            <a:off x="5372695" y="3231952"/>
            <a:ext cx="3898821" cy="3950494"/>
          </a:xfrm>
          <a:prstGeom prst="rect">
            <a:avLst/>
          </a:prstGeom>
          <a:noFill/>
          <a:ln/>
        </p:spPr>
        <p:txBody>
          <a:bodyPr wrap="square" rtlCol="0" anchor="t"/>
          <a:lstStyle/>
          <a:p>
            <a:pPr marL="0" indent="0">
              <a:lnSpc>
                <a:spcPts val="3110"/>
              </a:lnSpc>
              <a:buNone/>
            </a:pPr>
            <a:r>
              <a:rPr lang="en-US" sz="1944" dirty="0">
                <a:solidFill>
                  <a:srgbClr val="2B4150"/>
                </a:solidFill>
                <a:latin typeface="Source Sans Pro" pitchFamily="34" charset="0"/>
                <a:ea typeface="Source Sans Pro" pitchFamily="34" charset="-122"/>
                <a:cs typeface="Source Sans Pro" pitchFamily="34" charset="-120"/>
              </a:rPr>
              <a:t>AI algorithms, such as machine learning techniques, are employed to analyze vast amounts of data, identifying patterns and generating personalized recommendations. Supervised learning models use labeled data to predict nutritional outcomes, while unsupervised learning models discover hidden relationships within the data.</a:t>
            </a:r>
            <a:endParaRPr lang="en-US" sz="1944" dirty="0"/>
          </a:p>
        </p:txBody>
      </p:sp>
      <p:sp>
        <p:nvSpPr>
          <p:cNvPr id="9" name="Text 7"/>
          <p:cNvSpPr/>
          <p:nvPr/>
        </p:nvSpPr>
        <p:spPr>
          <a:xfrm>
            <a:off x="9881354" y="2213610"/>
            <a:ext cx="3086100" cy="385763"/>
          </a:xfrm>
          <a:prstGeom prst="rect">
            <a:avLst/>
          </a:prstGeom>
          <a:noFill/>
          <a:ln/>
        </p:spPr>
        <p:txBody>
          <a:bodyPr wrap="none" rtlCol="0" anchor="t"/>
          <a:lstStyle/>
          <a:p>
            <a:pPr marL="0" indent="0">
              <a:lnSpc>
                <a:spcPts val="3038"/>
              </a:lnSpc>
              <a:buNone/>
            </a:pPr>
            <a:r>
              <a:rPr lang="en-US" sz="2430" dirty="0">
                <a:solidFill>
                  <a:srgbClr val="124E73"/>
                </a:solidFill>
                <a:latin typeface="MuseoModerno" pitchFamily="34" charset="0"/>
                <a:ea typeface="MuseoModerno" pitchFamily="34" charset="-122"/>
                <a:cs typeface="MuseoModerno" pitchFamily="34" charset="-120"/>
              </a:rPr>
              <a:t>Examples</a:t>
            </a:r>
            <a:endParaRPr lang="en-US" sz="2430" dirty="0"/>
          </a:p>
        </p:txBody>
      </p:sp>
      <p:sp>
        <p:nvSpPr>
          <p:cNvPr id="10" name="Text 8"/>
          <p:cNvSpPr/>
          <p:nvPr/>
        </p:nvSpPr>
        <p:spPr>
          <a:xfrm>
            <a:off x="9881354" y="2846189"/>
            <a:ext cx="3898821" cy="3160395"/>
          </a:xfrm>
          <a:prstGeom prst="rect">
            <a:avLst/>
          </a:prstGeom>
          <a:noFill/>
          <a:ln/>
        </p:spPr>
        <p:txBody>
          <a:bodyPr wrap="square" rtlCol="0" anchor="t"/>
          <a:lstStyle/>
          <a:p>
            <a:pPr marL="0" indent="0">
              <a:lnSpc>
                <a:spcPts val="3110"/>
              </a:lnSpc>
              <a:buNone/>
            </a:pPr>
            <a:r>
              <a:rPr lang="en-US" sz="1944" dirty="0">
                <a:solidFill>
                  <a:srgbClr val="2B4150"/>
                </a:solidFill>
                <a:latin typeface="Source Sans Pro" pitchFamily="34" charset="0"/>
                <a:ea typeface="Source Sans Pro" pitchFamily="34" charset="-122"/>
                <a:cs typeface="Source Sans Pro" pitchFamily="34" charset="-120"/>
              </a:rPr>
              <a:t>AI-powered meal planners utilize sophisticated algorithms to create personalized meal plans based on individual needs and preferences. Predictive models can identify potential nutrient deficiencies by analyzing dietary patterns and health data.</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1238" y="1219200"/>
            <a:ext cx="7082076" cy="540068"/>
          </a:xfrm>
          <a:prstGeom prst="rect">
            <a:avLst/>
          </a:prstGeom>
          <a:noFill/>
          <a:ln/>
        </p:spPr>
        <p:txBody>
          <a:bodyPr wrap="none" rtlCol="0" anchor="t"/>
          <a:lstStyle/>
          <a:p>
            <a:pPr marL="0" indent="0">
              <a:lnSpc>
                <a:spcPts val="4253"/>
              </a:lnSpc>
              <a:buNone/>
            </a:pPr>
            <a:r>
              <a:rPr lang="en-US" sz="3402" dirty="0">
                <a:solidFill>
                  <a:srgbClr val="124E73"/>
                </a:solidFill>
                <a:latin typeface="MuseoModerno" pitchFamily="34" charset="0"/>
                <a:ea typeface="MuseoModerno" pitchFamily="34" charset="-122"/>
                <a:cs typeface="MuseoModerno" pitchFamily="34" charset="-120"/>
              </a:rPr>
              <a:t>Data Collection and Management</a:t>
            </a:r>
            <a:endParaRPr lang="en-US" sz="3402" dirty="0"/>
          </a:p>
        </p:txBody>
      </p:sp>
      <p:sp>
        <p:nvSpPr>
          <p:cNvPr id="6" name="Shape 3"/>
          <p:cNvSpPr/>
          <p:nvPr/>
        </p:nvSpPr>
        <p:spPr>
          <a:xfrm>
            <a:off x="6339721" y="2018467"/>
            <a:ext cx="21550" cy="4991814"/>
          </a:xfrm>
          <a:prstGeom prst="roundRect">
            <a:avLst>
              <a:gd name="adj" fmla="val 144352"/>
            </a:avLst>
          </a:prstGeom>
          <a:solidFill>
            <a:srgbClr val="D9D4C9"/>
          </a:solidFill>
          <a:ln/>
        </p:spPr>
      </p:sp>
      <p:sp>
        <p:nvSpPr>
          <p:cNvPr id="7" name="Shape 4"/>
          <p:cNvSpPr/>
          <p:nvPr/>
        </p:nvSpPr>
        <p:spPr>
          <a:xfrm>
            <a:off x="6544806" y="2396311"/>
            <a:ext cx="604837" cy="21550"/>
          </a:xfrm>
          <a:prstGeom prst="roundRect">
            <a:avLst>
              <a:gd name="adj" fmla="val 144352"/>
            </a:avLst>
          </a:prstGeom>
          <a:solidFill>
            <a:srgbClr val="D9D4C9"/>
          </a:solidFill>
          <a:ln/>
        </p:spPr>
      </p:sp>
      <p:sp>
        <p:nvSpPr>
          <p:cNvPr id="8" name="Shape 5"/>
          <p:cNvSpPr/>
          <p:nvPr/>
        </p:nvSpPr>
        <p:spPr>
          <a:xfrm>
            <a:off x="6156067" y="2212777"/>
            <a:ext cx="388739" cy="388739"/>
          </a:xfrm>
          <a:prstGeom prst="roundRect">
            <a:avLst>
              <a:gd name="adj" fmla="val 8002"/>
            </a:avLst>
          </a:prstGeom>
          <a:solidFill>
            <a:srgbClr val="F3EEE3"/>
          </a:solidFill>
          <a:ln/>
        </p:spPr>
      </p:sp>
      <p:sp>
        <p:nvSpPr>
          <p:cNvPr id="9" name="Text 6"/>
          <p:cNvSpPr/>
          <p:nvPr/>
        </p:nvSpPr>
        <p:spPr>
          <a:xfrm>
            <a:off x="6289536" y="2277547"/>
            <a:ext cx="121682" cy="259199"/>
          </a:xfrm>
          <a:prstGeom prst="rect">
            <a:avLst/>
          </a:prstGeom>
          <a:noFill/>
          <a:ln/>
        </p:spPr>
        <p:txBody>
          <a:bodyPr wrap="none" rtlCol="0" anchor="t"/>
          <a:lstStyle/>
          <a:p>
            <a:pPr marL="0" indent="0" algn="ctr">
              <a:lnSpc>
                <a:spcPts val="2041"/>
              </a:lnSpc>
              <a:buNone/>
            </a:pPr>
            <a:r>
              <a:rPr lang="en-US" sz="2041" dirty="0">
                <a:solidFill>
                  <a:srgbClr val="2B4150"/>
                </a:solidFill>
                <a:latin typeface="MuseoModerno" pitchFamily="34" charset="0"/>
                <a:ea typeface="MuseoModerno" pitchFamily="34" charset="-122"/>
                <a:cs typeface="MuseoModerno" pitchFamily="34" charset="-120"/>
              </a:rPr>
              <a:t>1</a:t>
            </a:r>
            <a:endParaRPr lang="en-US" sz="2041" dirty="0"/>
          </a:p>
        </p:txBody>
      </p:sp>
      <p:sp>
        <p:nvSpPr>
          <p:cNvPr id="10" name="Text 7"/>
          <p:cNvSpPr/>
          <p:nvPr/>
        </p:nvSpPr>
        <p:spPr>
          <a:xfrm>
            <a:off x="7300913" y="2191226"/>
            <a:ext cx="2205395" cy="269915"/>
          </a:xfrm>
          <a:prstGeom prst="rect">
            <a:avLst/>
          </a:prstGeom>
          <a:noFill/>
          <a:ln/>
        </p:spPr>
        <p:txBody>
          <a:bodyPr wrap="none" rtlCol="0" anchor="t"/>
          <a:lstStyle/>
          <a:p>
            <a:pPr marL="0" indent="0" algn="l">
              <a:lnSpc>
                <a:spcPts val="2126"/>
              </a:lnSpc>
              <a:buNone/>
            </a:pPr>
            <a:r>
              <a:rPr lang="en-US" sz="1701" dirty="0">
                <a:solidFill>
                  <a:srgbClr val="2B4150"/>
                </a:solidFill>
                <a:latin typeface="MuseoModerno" pitchFamily="34" charset="0"/>
                <a:ea typeface="MuseoModerno" pitchFamily="34" charset="-122"/>
                <a:cs typeface="MuseoModerno" pitchFamily="34" charset="-120"/>
              </a:rPr>
              <a:t>Types of Health Data</a:t>
            </a:r>
            <a:endParaRPr lang="en-US" sz="1701" dirty="0"/>
          </a:p>
        </p:txBody>
      </p:sp>
      <p:sp>
        <p:nvSpPr>
          <p:cNvPr id="11" name="Text 8"/>
          <p:cNvSpPr/>
          <p:nvPr/>
        </p:nvSpPr>
        <p:spPr>
          <a:xfrm>
            <a:off x="7300913" y="2564725"/>
            <a:ext cx="6724650" cy="829747"/>
          </a:xfrm>
          <a:prstGeom prst="rect">
            <a:avLst/>
          </a:prstGeom>
          <a:noFill/>
          <a:ln/>
        </p:spPr>
        <p:txBody>
          <a:bodyPr wrap="square" rtlCol="0" anchor="t"/>
          <a:lstStyle/>
          <a:p>
            <a:pPr marL="0" indent="0" algn="l">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Personalized nutrition relies on a diverse range of health data, including personal health records, genetic information, lifestyle data, dietary preferences, and restrictions. This data provides a comprehensive picture of an individual's health and nutritional needs.</a:t>
            </a:r>
            <a:endParaRPr lang="en-US" sz="1361" dirty="0"/>
          </a:p>
        </p:txBody>
      </p:sp>
      <p:sp>
        <p:nvSpPr>
          <p:cNvPr id="12" name="Shape 9"/>
          <p:cNvSpPr/>
          <p:nvPr/>
        </p:nvSpPr>
        <p:spPr>
          <a:xfrm>
            <a:off x="6544806" y="4117836"/>
            <a:ext cx="604837" cy="21550"/>
          </a:xfrm>
          <a:prstGeom prst="roundRect">
            <a:avLst>
              <a:gd name="adj" fmla="val 144352"/>
            </a:avLst>
          </a:prstGeom>
          <a:solidFill>
            <a:srgbClr val="D9D4C9"/>
          </a:solidFill>
          <a:ln/>
        </p:spPr>
      </p:sp>
      <p:sp>
        <p:nvSpPr>
          <p:cNvPr id="13" name="Shape 10"/>
          <p:cNvSpPr/>
          <p:nvPr/>
        </p:nvSpPr>
        <p:spPr>
          <a:xfrm>
            <a:off x="6156067" y="3934301"/>
            <a:ext cx="388739" cy="388739"/>
          </a:xfrm>
          <a:prstGeom prst="roundRect">
            <a:avLst>
              <a:gd name="adj" fmla="val 8002"/>
            </a:avLst>
          </a:prstGeom>
          <a:solidFill>
            <a:srgbClr val="F3EEE3"/>
          </a:solidFill>
          <a:ln/>
        </p:spPr>
      </p:sp>
      <p:sp>
        <p:nvSpPr>
          <p:cNvPr id="14" name="Text 11"/>
          <p:cNvSpPr/>
          <p:nvPr/>
        </p:nvSpPr>
        <p:spPr>
          <a:xfrm>
            <a:off x="6278344" y="3999071"/>
            <a:ext cx="144185" cy="259199"/>
          </a:xfrm>
          <a:prstGeom prst="rect">
            <a:avLst/>
          </a:prstGeom>
          <a:noFill/>
          <a:ln/>
        </p:spPr>
        <p:txBody>
          <a:bodyPr wrap="none" rtlCol="0" anchor="t"/>
          <a:lstStyle/>
          <a:p>
            <a:pPr marL="0" indent="0" algn="ctr">
              <a:lnSpc>
                <a:spcPts val="2041"/>
              </a:lnSpc>
              <a:buNone/>
            </a:pPr>
            <a:r>
              <a:rPr lang="en-US" sz="2041" dirty="0">
                <a:solidFill>
                  <a:srgbClr val="2B4150"/>
                </a:solidFill>
                <a:latin typeface="MuseoModerno" pitchFamily="34" charset="0"/>
                <a:ea typeface="MuseoModerno" pitchFamily="34" charset="-122"/>
                <a:cs typeface="MuseoModerno" pitchFamily="34" charset="-120"/>
              </a:rPr>
              <a:t>2</a:t>
            </a:r>
            <a:endParaRPr lang="en-US" sz="2041" dirty="0"/>
          </a:p>
        </p:txBody>
      </p:sp>
      <p:sp>
        <p:nvSpPr>
          <p:cNvPr id="15" name="Text 12"/>
          <p:cNvSpPr/>
          <p:nvPr/>
        </p:nvSpPr>
        <p:spPr>
          <a:xfrm>
            <a:off x="7300913" y="3912751"/>
            <a:ext cx="3908584" cy="269915"/>
          </a:xfrm>
          <a:prstGeom prst="rect">
            <a:avLst/>
          </a:prstGeom>
          <a:noFill/>
          <a:ln/>
        </p:spPr>
        <p:txBody>
          <a:bodyPr wrap="none" rtlCol="0" anchor="t"/>
          <a:lstStyle/>
          <a:p>
            <a:pPr marL="0" indent="0" algn="l">
              <a:lnSpc>
                <a:spcPts val="2126"/>
              </a:lnSpc>
              <a:buNone/>
            </a:pPr>
            <a:r>
              <a:rPr lang="en-US" sz="1701" dirty="0">
                <a:solidFill>
                  <a:srgbClr val="2B4150"/>
                </a:solidFill>
                <a:latin typeface="MuseoModerno" pitchFamily="34" charset="0"/>
                <a:ea typeface="MuseoModerno" pitchFamily="34" charset="-122"/>
                <a:cs typeface="MuseoModerno" pitchFamily="34" charset="-120"/>
              </a:rPr>
              <a:t>Data Sources and Collection Methods</a:t>
            </a:r>
            <a:endParaRPr lang="en-US" sz="1701" dirty="0"/>
          </a:p>
        </p:txBody>
      </p:sp>
      <p:sp>
        <p:nvSpPr>
          <p:cNvPr id="16" name="Text 13"/>
          <p:cNvSpPr/>
          <p:nvPr/>
        </p:nvSpPr>
        <p:spPr>
          <a:xfrm>
            <a:off x="7300913" y="4286250"/>
            <a:ext cx="6724650" cy="829747"/>
          </a:xfrm>
          <a:prstGeom prst="rect">
            <a:avLst/>
          </a:prstGeom>
          <a:noFill/>
          <a:ln/>
        </p:spPr>
        <p:txBody>
          <a:bodyPr wrap="square" rtlCol="0" anchor="t"/>
          <a:lstStyle/>
          <a:p>
            <a:pPr marL="0" indent="0" algn="l">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Data is collected through wearables, mobile apps, and health surveys, providing insights into dietary habits, physical activity levels, and other health indicators. This data is then processed and analyzed by AI algorithms to generate personalized recommendations.</a:t>
            </a:r>
            <a:endParaRPr lang="en-US" sz="1361" dirty="0"/>
          </a:p>
        </p:txBody>
      </p:sp>
      <p:sp>
        <p:nvSpPr>
          <p:cNvPr id="17" name="Shape 14"/>
          <p:cNvSpPr/>
          <p:nvPr/>
        </p:nvSpPr>
        <p:spPr>
          <a:xfrm>
            <a:off x="6544806" y="5839361"/>
            <a:ext cx="604837" cy="21550"/>
          </a:xfrm>
          <a:prstGeom prst="roundRect">
            <a:avLst>
              <a:gd name="adj" fmla="val 144352"/>
            </a:avLst>
          </a:prstGeom>
          <a:solidFill>
            <a:srgbClr val="D9D4C9"/>
          </a:solidFill>
          <a:ln/>
        </p:spPr>
      </p:sp>
      <p:sp>
        <p:nvSpPr>
          <p:cNvPr id="18" name="Shape 15"/>
          <p:cNvSpPr/>
          <p:nvPr/>
        </p:nvSpPr>
        <p:spPr>
          <a:xfrm>
            <a:off x="6156067" y="5655826"/>
            <a:ext cx="388739" cy="388739"/>
          </a:xfrm>
          <a:prstGeom prst="roundRect">
            <a:avLst>
              <a:gd name="adj" fmla="val 8002"/>
            </a:avLst>
          </a:prstGeom>
          <a:solidFill>
            <a:srgbClr val="F3EEE3"/>
          </a:solidFill>
          <a:ln/>
        </p:spPr>
      </p:sp>
      <p:sp>
        <p:nvSpPr>
          <p:cNvPr id="19" name="Text 16"/>
          <p:cNvSpPr/>
          <p:nvPr/>
        </p:nvSpPr>
        <p:spPr>
          <a:xfrm>
            <a:off x="6277511" y="5720596"/>
            <a:ext cx="145733" cy="259199"/>
          </a:xfrm>
          <a:prstGeom prst="rect">
            <a:avLst/>
          </a:prstGeom>
          <a:noFill/>
          <a:ln/>
        </p:spPr>
        <p:txBody>
          <a:bodyPr wrap="none" rtlCol="0" anchor="t"/>
          <a:lstStyle/>
          <a:p>
            <a:pPr marL="0" indent="0" algn="ctr">
              <a:lnSpc>
                <a:spcPts val="2041"/>
              </a:lnSpc>
              <a:buNone/>
            </a:pPr>
            <a:r>
              <a:rPr lang="en-US" sz="2041" dirty="0">
                <a:solidFill>
                  <a:srgbClr val="2B4150"/>
                </a:solidFill>
                <a:latin typeface="MuseoModerno" pitchFamily="34" charset="0"/>
                <a:ea typeface="MuseoModerno" pitchFamily="34" charset="-122"/>
                <a:cs typeface="MuseoModerno" pitchFamily="34" charset="-120"/>
              </a:rPr>
              <a:t>3</a:t>
            </a:r>
            <a:endParaRPr lang="en-US" sz="2041" dirty="0"/>
          </a:p>
        </p:txBody>
      </p:sp>
      <p:sp>
        <p:nvSpPr>
          <p:cNvPr id="20" name="Text 17"/>
          <p:cNvSpPr/>
          <p:nvPr/>
        </p:nvSpPr>
        <p:spPr>
          <a:xfrm>
            <a:off x="7300913" y="5634276"/>
            <a:ext cx="2681645" cy="269915"/>
          </a:xfrm>
          <a:prstGeom prst="rect">
            <a:avLst/>
          </a:prstGeom>
          <a:noFill/>
          <a:ln/>
        </p:spPr>
        <p:txBody>
          <a:bodyPr wrap="none" rtlCol="0" anchor="t"/>
          <a:lstStyle/>
          <a:p>
            <a:pPr marL="0" indent="0" algn="l">
              <a:lnSpc>
                <a:spcPts val="2126"/>
              </a:lnSpc>
              <a:buNone/>
            </a:pPr>
            <a:r>
              <a:rPr lang="en-US" sz="1701" dirty="0">
                <a:solidFill>
                  <a:srgbClr val="2B4150"/>
                </a:solidFill>
                <a:latin typeface="MuseoModerno" pitchFamily="34" charset="0"/>
                <a:ea typeface="MuseoModerno" pitchFamily="34" charset="-122"/>
                <a:cs typeface="MuseoModerno" pitchFamily="34" charset="-120"/>
              </a:rPr>
              <a:t>Data Privacy and Security</a:t>
            </a:r>
            <a:endParaRPr lang="en-US" sz="1701" dirty="0"/>
          </a:p>
        </p:txBody>
      </p:sp>
      <p:sp>
        <p:nvSpPr>
          <p:cNvPr id="21" name="Text 18"/>
          <p:cNvSpPr/>
          <p:nvPr/>
        </p:nvSpPr>
        <p:spPr>
          <a:xfrm>
            <a:off x="7300913" y="6007775"/>
            <a:ext cx="6724650" cy="829747"/>
          </a:xfrm>
          <a:prstGeom prst="rect">
            <a:avLst/>
          </a:prstGeom>
          <a:noFill/>
          <a:ln/>
        </p:spPr>
        <p:txBody>
          <a:bodyPr wrap="square" rtlCol="0" anchor="t"/>
          <a:lstStyle/>
          <a:p>
            <a:pPr marL="0" indent="0" algn="l">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Ensuring data privacy and security is paramount in personalized nutrition. Encryption, anonymization techniques, and consent management protocols are crucial to protect sensitive health data and maintain user trust.</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04837" y="1464945"/>
            <a:ext cx="7140773" cy="540068"/>
          </a:xfrm>
          <a:prstGeom prst="rect">
            <a:avLst/>
          </a:prstGeom>
          <a:noFill/>
          <a:ln/>
        </p:spPr>
        <p:txBody>
          <a:bodyPr wrap="none" rtlCol="0" anchor="t"/>
          <a:lstStyle/>
          <a:p>
            <a:pPr marL="0" indent="0">
              <a:lnSpc>
                <a:spcPts val="4253"/>
              </a:lnSpc>
              <a:buNone/>
            </a:pPr>
            <a:r>
              <a:rPr lang="en-US" sz="3402" dirty="0">
                <a:solidFill>
                  <a:srgbClr val="124E73"/>
                </a:solidFill>
                <a:latin typeface="MuseoModerno" pitchFamily="34" charset="0"/>
                <a:ea typeface="MuseoModerno" pitchFamily="34" charset="-122"/>
                <a:cs typeface="MuseoModerno" pitchFamily="34" charset="-120"/>
              </a:rPr>
              <a:t>Data Analytics for Health Insights</a:t>
            </a:r>
            <a:endParaRPr lang="en-US" sz="3402" dirty="0"/>
          </a:p>
        </p:txBody>
      </p:sp>
      <p:sp>
        <p:nvSpPr>
          <p:cNvPr id="6" name="Shape 3"/>
          <p:cNvSpPr/>
          <p:nvPr/>
        </p:nvSpPr>
        <p:spPr>
          <a:xfrm>
            <a:off x="604837" y="2264212"/>
            <a:ext cx="7934325" cy="4500443"/>
          </a:xfrm>
          <a:prstGeom prst="roundRect">
            <a:avLst>
              <a:gd name="adj" fmla="val 691"/>
            </a:avLst>
          </a:prstGeom>
          <a:noFill/>
          <a:ln w="7620">
            <a:solidFill>
              <a:srgbClr val="000000">
                <a:alpha val="8000"/>
              </a:srgbClr>
            </a:solidFill>
            <a:prstDash val="solid"/>
          </a:ln>
        </p:spPr>
      </p:sp>
      <p:sp>
        <p:nvSpPr>
          <p:cNvPr id="7" name="Shape 4"/>
          <p:cNvSpPr/>
          <p:nvPr/>
        </p:nvSpPr>
        <p:spPr>
          <a:xfrm>
            <a:off x="612458" y="2271832"/>
            <a:ext cx="7918252" cy="498991"/>
          </a:xfrm>
          <a:prstGeom prst="rect">
            <a:avLst/>
          </a:prstGeom>
          <a:solidFill>
            <a:srgbClr val="FFFFFF">
              <a:alpha val="4000"/>
            </a:srgbClr>
          </a:solidFill>
          <a:ln/>
        </p:spPr>
      </p:sp>
      <p:sp>
        <p:nvSpPr>
          <p:cNvPr id="8" name="Text 5"/>
          <p:cNvSpPr/>
          <p:nvPr/>
        </p:nvSpPr>
        <p:spPr>
          <a:xfrm>
            <a:off x="786051" y="2383036"/>
            <a:ext cx="2289810" cy="276582"/>
          </a:xfrm>
          <a:prstGeom prst="rect">
            <a:avLst/>
          </a:prstGeom>
          <a:noFill/>
          <a:ln/>
        </p:spPr>
        <p:txBody>
          <a:bodyPr wrap="non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Technique</a:t>
            </a:r>
            <a:endParaRPr lang="en-US" sz="1361" dirty="0"/>
          </a:p>
        </p:txBody>
      </p:sp>
      <p:sp>
        <p:nvSpPr>
          <p:cNvPr id="9" name="Text 6"/>
          <p:cNvSpPr/>
          <p:nvPr/>
        </p:nvSpPr>
        <p:spPr>
          <a:xfrm>
            <a:off x="3429000" y="2383036"/>
            <a:ext cx="2286000" cy="276582"/>
          </a:xfrm>
          <a:prstGeom prst="rect">
            <a:avLst/>
          </a:prstGeom>
          <a:noFill/>
          <a:ln/>
        </p:spPr>
        <p:txBody>
          <a:bodyPr wrap="non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Description</a:t>
            </a:r>
            <a:endParaRPr lang="en-US" sz="1361" dirty="0"/>
          </a:p>
        </p:txBody>
      </p:sp>
      <p:sp>
        <p:nvSpPr>
          <p:cNvPr id="10" name="Text 7"/>
          <p:cNvSpPr/>
          <p:nvPr/>
        </p:nvSpPr>
        <p:spPr>
          <a:xfrm>
            <a:off x="6068139" y="2383036"/>
            <a:ext cx="2289810" cy="276582"/>
          </a:xfrm>
          <a:prstGeom prst="rect">
            <a:avLst/>
          </a:prstGeom>
          <a:noFill/>
          <a:ln/>
        </p:spPr>
        <p:txBody>
          <a:bodyPr wrap="non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Example</a:t>
            </a:r>
            <a:endParaRPr lang="en-US" sz="1361" dirty="0"/>
          </a:p>
        </p:txBody>
      </p:sp>
      <p:sp>
        <p:nvSpPr>
          <p:cNvPr id="11" name="Shape 8"/>
          <p:cNvSpPr/>
          <p:nvPr/>
        </p:nvSpPr>
        <p:spPr>
          <a:xfrm>
            <a:off x="612458" y="2770823"/>
            <a:ext cx="7918252" cy="1052155"/>
          </a:xfrm>
          <a:prstGeom prst="rect">
            <a:avLst/>
          </a:prstGeom>
          <a:solidFill>
            <a:srgbClr val="000000">
              <a:alpha val="4000"/>
            </a:srgbClr>
          </a:solidFill>
          <a:ln/>
        </p:spPr>
      </p:sp>
      <p:sp>
        <p:nvSpPr>
          <p:cNvPr id="12" name="Text 9"/>
          <p:cNvSpPr/>
          <p:nvPr/>
        </p:nvSpPr>
        <p:spPr>
          <a:xfrm>
            <a:off x="786051" y="2882027"/>
            <a:ext cx="2289810" cy="276582"/>
          </a:xfrm>
          <a:prstGeom prst="rect">
            <a:avLst/>
          </a:prstGeom>
          <a:noFill/>
          <a:ln/>
        </p:spPr>
        <p:txBody>
          <a:bodyPr wrap="non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Data Mining</a:t>
            </a:r>
            <a:endParaRPr lang="en-US" sz="1361" dirty="0"/>
          </a:p>
        </p:txBody>
      </p:sp>
      <p:sp>
        <p:nvSpPr>
          <p:cNvPr id="13" name="Text 10"/>
          <p:cNvSpPr/>
          <p:nvPr/>
        </p:nvSpPr>
        <p:spPr>
          <a:xfrm>
            <a:off x="3429000" y="2882027"/>
            <a:ext cx="2286000" cy="829747"/>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Extracting meaningful patterns and insights from large datasets.</a:t>
            </a:r>
            <a:endParaRPr lang="en-US" sz="1361" dirty="0"/>
          </a:p>
        </p:txBody>
      </p:sp>
      <p:sp>
        <p:nvSpPr>
          <p:cNvPr id="14" name="Text 11"/>
          <p:cNvSpPr/>
          <p:nvPr/>
        </p:nvSpPr>
        <p:spPr>
          <a:xfrm>
            <a:off x="6068139" y="2882027"/>
            <a:ext cx="2289810" cy="829747"/>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Identifying common dietary patterns among individuals with specific health conditions.</a:t>
            </a:r>
            <a:endParaRPr lang="en-US" sz="1361" dirty="0"/>
          </a:p>
        </p:txBody>
      </p:sp>
      <p:sp>
        <p:nvSpPr>
          <p:cNvPr id="15" name="Shape 12"/>
          <p:cNvSpPr/>
          <p:nvPr/>
        </p:nvSpPr>
        <p:spPr>
          <a:xfrm>
            <a:off x="612458" y="3822978"/>
            <a:ext cx="7918252" cy="1328737"/>
          </a:xfrm>
          <a:prstGeom prst="rect">
            <a:avLst/>
          </a:prstGeom>
          <a:solidFill>
            <a:srgbClr val="FFFFFF">
              <a:alpha val="4000"/>
            </a:srgbClr>
          </a:solidFill>
          <a:ln/>
        </p:spPr>
      </p:sp>
      <p:sp>
        <p:nvSpPr>
          <p:cNvPr id="16" name="Text 13"/>
          <p:cNvSpPr/>
          <p:nvPr/>
        </p:nvSpPr>
        <p:spPr>
          <a:xfrm>
            <a:off x="786051" y="3934182"/>
            <a:ext cx="2289810" cy="276582"/>
          </a:xfrm>
          <a:prstGeom prst="rect">
            <a:avLst/>
          </a:prstGeom>
          <a:noFill/>
          <a:ln/>
        </p:spPr>
        <p:txBody>
          <a:bodyPr wrap="non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Predictive Analytics</a:t>
            </a:r>
            <a:endParaRPr lang="en-US" sz="1361" dirty="0"/>
          </a:p>
        </p:txBody>
      </p:sp>
      <p:sp>
        <p:nvSpPr>
          <p:cNvPr id="17" name="Text 14"/>
          <p:cNvSpPr/>
          <p:nvPr/>
        </p:nvSpPr>
        <p:spPr>
          <a:xfrm>
            <a:off x="3429000" y="3934182"/>
            <a:ext cx="2286000" cy="553164"/>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Using historical data to forecast future outcomes and trends.</a:t>
            </a:r>
            <a:endParaRPr lang="en-US" sz="1361" dirty="0"/>
          </a:p>
        </p:txBody>
      </p:sp>
      <p:sp>
        <p:nvSpPr>
          <p:cNvPr id="18" name="Text 15"/>
          <p:cNvSpPr/>
          <p:nvPr/>
        </p:nvSpPr>
        <p:spPr>
          <a:xfrm>
            <a:off x="6068139" y="3934182"/>
            <a:ext cx="2289810" cy="1106329"/>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Predicting the likelihood of developing a nutrient deficiency based on dietary patterns and lifestyle factors.</a:t>
            </a:r>
            <a:endParaRPr lang="en-US" sz="1361" dirty="0"/>
          </a:p>
        </p:txBody>
      </p:sp>
      <p:sp>
        <p:nvSpPr>
          <p:cNvPr id="19" name="Shape 16"/>
          <p:cNvSpPr/>
          <p:nvPr/>
        </p:nvSpPr>
        <p:spPr>
          <a:xfrm>
            <a:off x="612458" y="5151715"/>
            <a:ext cx="7918252" cy="1605320"/>
          </a:xfrm>
          <a:prstGeom prst="rect">
            <a:avLst/>
          </a:prstGeom>
          <a:solidFill>
            <a:srgbClr val="000000">
              <a:alpha val="4000"/>
            </a:srgbClr>
          </a:solidFill>
          <a:ln/>
        </p:spPr>
      </p:sp>
      <p:sp>
        <p:nvSpPr>
          <p:cNvPr id="20" name="Text 17"/>
          <p:cNvSpPr/>
          <p:nvPr/>
        </p:nvSpPr>
        <p:spPr>
          <a:xfrm>
            <a:off x="786051" y="5262920"/>
            <a:ext cx="2289810" cy="276582"/>
          </a:xfrm>
          <a:prstGeom prst="rect">
            <a:avLst/>
          </a:prstGeom>
          <a:noFill/>
          <a:ln/>
        </p:spPr>
        <p:txBody>
          <a:bodyPr wrap="non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Pattern Recognition</a:t>
            </a:r>
            <a:endParaRPr lang="en-US" sz="1361" dirty="0"/>
          </a:p>
        </p:txBody>
      </p:sp>
      <p:sp>
        <p:nvSpPr>
          <p:cNvPr id="21" name="Text 18"/>
          <p:cNvSpPr/>
          <p:nvPr/>
        </p:nvSpPr>
        <p:spPr>
          <a:xfrm>
            <a:off x="3429000" y="5262920"/>
            <a:ext cx="2286000" cy="553164"/>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Identifying recurring patterns and relationships within data.</a:t>
            </a:r>
            <a:endParaRPr lang="en-US" sz="1361" dirty="0"/>
          </a:p>
        </p:txBody>
      </p:sp>
      <p:sp>
        <p:nvSpPr>
          <p:cNvPr id="22" name="Text 19"/>
          <p:cNvSpPr/>
          <p:nvPr/>
        </p:nvSpPr>
        <p:spPr>
          <a:xfrm>
            <a:off x="6068139" y="5262920"/>
            <a:ext cx="2289810" cy="1382911"/>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Recognizing associations between specific food groups and health markers, such as blood pressure or cholesterol levels.</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1238" y="1391960"/>
            <a:ext cx="7080766" cy="540068"/>
          </a:xfrm>
          <a:prstGeom prst="rect">
            <a:avLst/>
          </a:prstGeom>
          <a:noFill/>
          <a:ln/>
        </p:spPr>
        <p:txBody>
          <a:bodyPr wrap="none" rtlCol="0" anchor="t"/>
          <a:lstStyle/>
          <a:p>
            <a:pPr marL="0" indent="0">
              <a:lnSpc>
                <a:spcPts val="4253"/>
              </a:lnSpc>
              <a:buNone/>
            </a:pPr>
            <a:r>
              <a:rPr lang="en-US" sz="3402" dirty="0">
                <a:solidFill>
                  <a:srgbClr val="124E73"/>
                </a:solidFill>
                <a:latin typeface="MuseoModerno" pitchFamily="34" charset="0"/>
                <a:ea typeface="MuseoModerno" pitchFamily="34" charset="-122"/>
                <a:cs typeface="MuseoModerno" pitchFamily="34" charset="-120"/>
              </a:rPr>
              <a:t>Personalization of Nutrition Plans</a:t>
            </a:r>
            <a:endParaRPr lang="en-US" sz="3402" dirty="0"/>
          </a:p>
        </p:txBody>
      </p:sp>
      <p:pic>
        <p:nvPicPr>
          <p:cNvPr id="6" name="Image 1" descr="preencoded.png"/>
          <p:cNvPicPr>
            <a:picLocks noChangeAspect="1"/>
          </p:cNvPicPr>
          <p:nvPr/>
        </p:nvPicPr>
        <p:blipFill>
          <a:blip r:embed="rId4"/>
          <a:stretch>
            <a:fillRect/>
          </a:stretch>
        </p:blipFill>
        <p:spPr>
          <a:xfrm>
            <a:off x="6091238" y="2191226"/>
            <a:ext cx="864037" cy="1548765"/>
          </a:xfrm>
          <a:prstGeom prst="rect">
            <a:avLst/>
          </a:prstGeom>
        </p:spPr>
      </p:pic>
      <p:sp>
        <p:nvSpPr>
          <p:cNvPr id="7" name="Text 3"/>
          <p:cNvSpPr/>
          <p:nvPr/>
        </p:nvSpPr>
        <p:spPr>
          <a:xfrm>
            <a:off x="7214473" y="2363986"/>
            <a:ext cx="2669381" cy="269915"/>
          </a:xfrm>
          <a:prstGeom prst="rect">
            <a:avLst/>
          </a:prstGeom>
          <a:noFill/>
          <a:ln/>
        </p:spPr>
        <p:txBody>
          <a:bodyPr wrap="none" rtlCol="0" anchor="t"/>
          <a:lstStyle/>
          <a:p>
            <a:pPr marL="0" indent="0" algn="l">
              <a:lnSpc>
                <a:spcPts val="2126"/>
              </a:lnSpc>
              <a:buNone/>
            </a:pPr>
            <a:r>
              <a:rPr lang="en-US" sz="1701" dirty="0">
                <a:solidFill>
                  <a:srgbClr val="2B4150"/>
                </a:solidFill>
                <a:latin typeface="MuseoModerno" pitchFamily="34" charset="0"/>
                <a:ea typeface="MuseoModerno" pitchFamily="34" charset="-122"/>
                <a:cs typeface="MuseoModerno" pitchFamily="34" charset="-120"/>
              </a:rPr>
              <a:t>AI-Driven Personalization</a:t>
            </a:r>
            <a:endParaRPr lang="en-US" sz="1701" dirty="0"/>
          </a:p>
        </p:txBody>
      </p:sp>
      <p:sp>
        <p:nvSpPr>
          <p:cNvPr id="8" name="Text 4"/>
          <p:cNvSpPr/>
          <p:nvPr/>
        </p:nvSpPr>
        <p:spPr>
          <a:xfrm>
            <a:off x="7214473" y="2737485"/>
            <a:ext cx="6811089" cy="829747"/>
          </a:xfrm>
          <a:prstGeom prst="rect">
            <a:avLst/>
          </a:prstGeom>
          <a:noFill/>
          <a:ln/>
        </p:spPr>
        <p:txBody>
          <a:bodyPr wrap="square" rtlCol="0" anchor="t"/>
          <a:lstStyle/>
          <a:p>
            <a:pPr marL="0" indent="0" algn="l">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AI algorithms analyze health data to create personalized nutrition plans tailored to individual caloric needs, nutrient requirements, and specific health goals. These plans are dynamic and adaptable, adjusting to real-time data and feedback from wearables and apps.</a:t>
            </a:r>
            <a:endParaRPr lang="en-US" sz="1361" dirty="0"/>
          </a:p>
        </p:txBody>
      </p:sp>
      <p:pic>
        <p:nvPicPr>
          <p:cNvPr id="9" name="Image 2" descr="preencoded.png"/>
          <p:cNvPicPr>
            <a:picLocks noChangeAspect="1"/>
          </p:cNvPicPr>
          <p:nvPr/>
        </p:nvPicPr>
        <p:blipFill>
          <a:blip r:embed="rId5"/>
          <a:stretch>
            <a:fillRect/>
          </a:stretch>
        </p:blipFill>
        <p:spPr>
          <a:xfrm>
            <a:off x="6091238" y="3739991"/>
            <a:ext cx="864037" cy="1548765"/>
          </a:xfrm>
          <a:prstGeom prst="rect">
            <a:avLst/>
          </a:prstGeom>
        </p:spPr>
      </p:pic>
      <p:sp>
        <p:nvSpPr>
          <p:cNvPr id="10" name="Text 5"/>
          <p:cNvSpPr/>
          <p:nvPr/>
        </p:nvSpPr>
        <p:spPr>
          <a:xfrm>
            <a:off x="7214473" y="3912751"/>
            <a:ext cx="2160270" cy="269915"/>
          </a:xfrm>
          <a:prstGeom prst="rect">
            <a:avLst/>
          </a:prstGeom>
          <a:noFill/>
          <a:ln/>
        </p:spPr>
        <p:txBody>
          <a:bodyPr wrap="none" rtlCol="0" anchor="t"/>
          <a:lstStyle/>
          <a:p>
            <a:pPr marL="0" indent="0" algn="l">
              <a:lnSpc>
                <a:spcPts val="2126"/>
              </a:lnSpc>
              <a:buNone/>
            </a:pPr>
            <a:r>
              <a:rPr lang="en-US" sz="1701" dirty="0">
                <a:solidFill>
                  <a:srgbClr val="2B4150"/>
                </a:solidFill>
                <a:latin typeface="MuseoModerno" pitchFamily="34" charset="0"/>
                <a:ea typeface="MuseoModerno" pitchFamily="34" charset="-122"/>
                <a:cs typeface="MuseoModerno" pitchFamily="34" charset="-120"/>
              </a:rPr>
              <a:t>Case Studies</a:t>
            </a:r>
            <a:endParaRPr lang="en-US" sz="1701" dirty="0"/>
          </a:p>
        </p:txBody>
      </p:sp>
      <p:sp>
        <p:nvSpPr>
          <p:cNvPr id="11" name="Text 6"/>
          <p:cNvSpPr/>
          <p:nvPr/>
        </p:nvSpPr>
        <p:spPr>
          <a:xfrm>
            <a:off x="7214473" y="4286250"/>
            <a:ext cx="6811089" cy="829747"/>
          </a:xfrm>
          <a:prstGeom prst="rect">
            <a:avLst/>
          </a:prstGeom>
          <a:noFill/>
          <a:ln/>
        </p:spPr>
        <p:txBody>
          <a:bodyPr wrap="square" rtlCol="0" anchor="t"/>
          <a:lstStyle/>
          <a:p>
            <a:pPr marL="0" indent="0" algn="l">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Nutrigenomics-based diet plans, which consider an individual's genetic makeup, are increasingly popular. AI-driven weight management apps provide personalized guidance and support, leveraging data analysis to optimize weight loss journeys.</a:t>
            </a:r>
            <a:endParaRPr lang="en-US" sz="1361" dirty="0"/>
          </a:p>
        </p:txBody>
      </p:sp>
      <p:pic>
        <p:nvPicPr>
          <p:cNvPr id="12" name="Image 3" descr="preencoded.png"/>
          <p:cNvPicPr>
            <a:picLocks noChangeAspect="1"/>
          </p:cNvPicPr>
          <p:nvPr/>
        </p:nvPicPr>
        <p:blipFill>
          <a:blip r:embed="rId6"/>
          <a:stretch>
            <a:fillRect/>
          </a:stretch>
        </p:blipFill>
        <p:spPr>
          <a:xfrm>
            <a:off x="6091238" y="5288756"/>
            <a:ext cx="864037" cy="1548765"/>
          </a:xfrm>
          <a:prstGeom prst="rect">
            <a:avLst/>
          </a:prstGeom>
        </p:spPr>
      </p:pic>
      <p:sp>
        <p:nvSpPr>
          <p:cNvPr id="13" name="Text 7"/>
          <p:cNvSpPr/>
          <p:nvPr/>
        </p:nvSpPr>
        <p:spPr>
          <a:xfrm>
            <a:off x="7214473" y="5461516"/>
            <a:ext cx="2160270" cy="269915"/>
          </a:xfrm>
          <a:prstGeom prst="rect">
            <a:avLst/>
          </a:prstGeom>
          <a:noFill/>
          <a:ln/>
        </p:spPr>
        <p:txBody>
          <a:bodyPr wrap="none" rtlCol="0" anchor="t"/>
          <a:lstStyle/>
          <a:p>
            <a:pPr marL="0" indent="0" algn="l">
              <a:lnSpc>
                <a:spcPts val="2126"/>
              </a:lnSpc>
              <a:buNone/>
            </a:pPr>
            <a:r>
              <a:rPr lang="en-US" sz="1701" dirty="0">
                <a:solidFill>
                  <a:srgbClr val="2B4150"/>
                </a:solidFill>
                <a:latin typeface="MuseoModerno" pitchFamily="34" charset="0"/>
                <a:ea typeface="MuseoModerno" pitchFamily="34" charset="-122"/>
                <a:cs typeface="MuseoModerno" pitchFamily="34" charset="-120"/>
              </a:rPr>
              <a:t>Benefits</a:t>
            </a:r>
            <a:endParaRPr lang="en-US" sz="1701" dirty="0"/>
          </a:p>
        </p:txBody>
      </p:sp>
      <p:sp>
        <p:nvSpPr>
          <p:cNvPr id="14" name="Text 8"/>
          <p:cNvSpPr/>
          <p:nvPr/>
        </p:nvSpPr>
        <p:spPr>
          <a:xfrm>
            <a:off x="7214473" y="5835015"/>
            <a:ext cx="6811089" cy="829747"/>
          </a:xfrm>
          <a:prstGeom prst="rect">
            <a:avLst/>
          </a:prstGeom>
          <a:noFill/>
          <a:ln/>
        </p:spPr>
        <p:txBody>
          <a:bodyPr wrap="square" rtlCol="0" anchor="t"/>
          <a:lstStyle/>
          <a:p>
            <a:pPr marL="0" indent="0" algn="l">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Personalized nutrition plans lead to improved health outcomes, increased adherence to diet plans, enhanced user engagement, and better overall health management. Individuals are empowered to take control of their health and make informed decisions about their nutrition.</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04837" y="949166"/>
            <a:ext cx="7934325" cy="1080135"/>
          </a:xfrm>
          <a:prstGeom prst="rect">
            <a:avLst/>
          </a:prstGeom>
          <a:noFill/>
          <a:ln/>
        </p:spPr>
        <p:txBody>
          <a:bodyPr wrap="square" rtlCol="0" anchor="t"/>
          <a:lstStyle/>
          <a:p>
            <a:pPr marL="0" indent="0">
              <a:lnSpc>
                <a:spcPts val="4253"/>
              </a:lnSpc>
              <a:buNone/>
            </a:pPr>
            <a:r>
              <a:rPr lang="en-US" sz="3402" dirty="0">
                <a:solidFill>
                  <a:srgbClr val="124E73"/>
                </a:solidFill>
                <a:latin typeface="MuseoModerno" pitchFamily="34" charset="0"/>
                <a:ea typeface="MuseoModerno" pitchFamily="34" charset="-122"/>
                <a:cs typeface="MuseoModerno" pitchFamily="34" charset="-120"/>
              </a:rPr>
              <a:t>UI/UX Design Considerations for Healthcare Interfaces</a:t>
            </a:r>
            <a:endParaRPr lang="en-US" sz="3402" dirty="0"/>
          </a:p>
        </p:txBody>
      </p:sp>
      <p:sp>
        <p:nvSpPr>
          <p:cNvPr id="6" name="Shape 3"/>
          <p:cNvSpPr/>
          <p:nvPr/>
        </p:nvSpPr>
        <p:spPr>
          <a:xfrm>
            <a:off x="604837" y="2288500"/>
            <a:ext cx="7934325" cy="1548765"/>
          </a:xfrm>
          <a:prstGeom prst="roundRect">
            <a:avLst>
              <a:gd name="adj" fmla="val 2009"/>
            </a:avLst>
          </a:prstGeom>
          <a:solidFill>
            <a:srgbClr val="F3EEE3"/>
          </a:solidFill>
          <a:ln/>
        </p:spPr>
      </p:sp>
      <p:sp>
        <p:nvSpPr>
          <p:cNvPr id="7" name="Text 4"/>
          <p:cNvSpPr/>
          <p:nvPr/>
        </p:nvSpPr>
        <p:spPr>
          <a:xfrm>
            <a:off x="777597" y="2461260"/>
            <a:ext cx="2160270" cy="269915"/>
          </a:xfrm>
          <a:prstGeom prst="rect">
            <a:avLst/>
          </a:prstGeom>
          <a:noFill/>
          <a:ln/>
        </p:spPr>
        <p:txBody>
          <a:bodyPr wrap="none" rtlCol="0" anchor="t"/>
          <a:lstStyle/>
          <a:p>
            <a:pPr marL="0" indent="0">
              <a:lnSpc>
                <a:spcPts val="2126"/>
              </a:lnSpc>
              <a:buNone/>
            </a:pPr>
            <a:r>
              <a:rPr lang="en-US" sz="1701" dirty="0">
                <a:solidFill>
                  <a:srgbClr val="2B4150"/>
                </a:solidFill>
                <a:latin typeface="MuseoModerno" pitchFamily="34" charset="0"/>
                <a:ea typeface="MuseoModerno" pitchFamily="34" charset="-122"/>
                <a:cs typeface="MuseoModerno" pitchFamily="34" charset="-120"/>
              </a:rPr>
              <a:t>User-Centric Design</a:t>
            </a:r>
            <a:endParaRPr lang="en-US" sz="1701" dirty="0"/>
          </a:p>
        </p:txBody>
      </p:sp>
      <p:sp>
        <p:nvSpPr>
          <p:cNvPr id="8" name="Text 5"/>
          <p:cNvSpPr/>
          <p:nvPr/>
        </p:nvSpPr>
        <p:spPr>
          <a:xfrm>
            <a:off x="777597" y="2834759"/>
            <a:ext cx="7588806" cy="829747"/>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Intuitive and accessible interfaces are crucial for user engagement. Simplifying complex health data and providing clear navigation, user-friendly data visualization, and personalized recommendations are essential for effective user experience.</a:t>
            </a:r>
            <a:endParaRPr lang="en-US" sz="1361" dirty="0"/>
          </a:p>
        </p:txBody>
      </p:sp>
      <p:sp>
        <p:nvSpPr>
          <p:cNvPr id="9" name="Shape 6"/>
          <p:cNvSpPr/>
          <p:nvPr/>
        </p:nvSpPr>
        <p:spPr>
          <a:xfrm>
            <a:off x="604837" y="4010025"/>
            <a:ext cx="7934325" cy="1548765"/>
          </a:xfrm>
          <a:prstGeom prst="roundRect">
            <a:avLst>
              <a:gd name="adj" fmla="val 2009"/>
            </a:avLst>
          </a:prstGeom>
          <a:solidFill>
            <a:srgbClr val="F3EEE3"/>
          </a:solidFill>
          <a:ln/>
        </p:spPr>
      </p:sp>
      <p:sp>
        <p:nvSpPr>
          <p:cNvPr id="10" name="Text 7"/>
          <p:cNvSpPr/>
          <p:nvPr/>
        </p:nvSpPr>
        <p:spPr>
          <a:xfrm>
            <a:off x="777597" y="4182785"/>
            <a:ext cx="2951678" cy="269915"/>
          </a:xfrm>
          <a:prstGeom prst="rect">
            <a:avLst/>
          </a:prstGeom>
          <a:noFill/>
          <a:ln/>
        </p:spPr>
        <p:txBody>
          <a:bodyPr wrap="none" rtlCol="0" anchor="t"/>
          <a:lstStyle/>
          <a:p>
            <a:pPr marL="0" indent="0">
              <a:lnSpc>
                <a:spcPts val="2126"/>
              </a:lnSpc>
              <a:buNone/>
            </a:pPr>
            <a:r>
              <a:rPr lang="en-US" sz="1701" dirty="0">
                <a:solidFill>
                  <a:srgbClr val="2B4150"/>
                </a:solidFill>
                <a:latin typeface="MuseoModerno" pitchFamily="34" charset="0"/>
                <a:ea typeface="MuseoModerno" pitchFamily="34" charset="-122"/>
                <a:cs typeface="MuseoModerno" pitchFamily="34" charset="-120"/>
              </a:rPr>
              <a:t>Features and Functionalities</a:t>
            </a:r>
            <a:endParaRPr lang="en-US" sz="1701" dirty="0"/>
          </a:p>
        </p:txBody>
      </p:sp>
      <p:sp>
        <p:nvSpPr>
          <p:cNvPr id="11" name="Text 8"/>
          <p:cNvSpPr/>
          <p:nvPr/>
        </p:nvSpPr>
        <p:spPr>
          <a:xfrm>
            <a:off x="777597" y="4556284"/>
            <a:ext cx="7588806" cy="829747"/>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Interactive meal planning tools, progress tracking dashboards, and personalized recommendations contribute to a seamless and engaging user experience. Drag-and-drop meal planners, real-time progress visualization, and interactive charts enhance user interaction.</a:t>
            </a:r>
            <a:endParaRPr lang="en-US" sz="1361" dirty="0"/>
          </a:p>
        </p:txBody>
      </p:sp>
      <p:sp>
        <p:nvSpPr>
          <p:cNvPr id="12" name="Shape 9"/>
          <p:cNvSpPr/>
          <p:nvPr/>
        </p:nvSpPr>
        <p:spPr>
          <a:xfrm>
            <a:off x="604837" y="5731550"/>
            <a:ext cx="7934325" cy="1548765"/>
          </a:xfrm>
          <a:prstGeom prst="roundRect">
            <a:avLst>
              <a:gd name="adj" fmla="val 2009"/>
            </a:avLst>
          </a:prstGeom>
          <a:solidFill>
            <a:srgbClr val="F3EEE3"/>
          </a:solidFill>
          <a:ln/>
        </p:spPr>
      </p:sp>
      <p:sp>
        <p:nvSpPr>
          <p:cNvPr id="13" name="Text 10"/>
          <p:cNvSpPr/>
          <p:nvPr/>
        </p:nvSpPr>
        <p:spPr>
          <a:xfrm>
            <a:off x="777597" y="5904309"/>
            <a:ext cx="2160270" cy="269915"/>
          </a:xfrm>
          <a:prstGeom prst="rect">
            <a:avLst/>
          </a:prstGeom>
          <a:noFill/>
          <a:ln/>
        </p:spPr>
        <p:txBody>
          <a:bodyPr wrap="none" rtlCol="0" anchor="t"/>
          <a:lstStyle/>
          <a:p>
            <a:pPr marL="0" indent="0">
              <a:lnSpc>
                <a:spcPts val="2126"/>
              </a:lnSpc>
              <a:buNone/>
            </a:pPr>
            <a:r>
              <a:rPr lang="en-US" sz="1701" dirty="0">
                <a:solidFill>
                  <a:srgbClr val="2B4150"/>
                </a:solidFill>
                <a:latin typeface="MuseoModerno" pitchFamily="34" charset="0"/>
                <a:ea typeface="MuseoModerno" pitchFamily="34" charset="-122"/>
                <a:cs typeface="MuseoModerno" pitchFamily="34" charset="-120"/>
              </a:rPr>
              <a:t>Challenges</a:t>
            </a:r>
            <a:endParaRPr lang="en-US" sz="1701" dirty="0"/>
          </a:p>
        </p:txBody>
      </p:sp>
      <p:sp>
        <p:nvSpPr>
          <p:cNvPr id="14" name="Text 11"/>
          <p:cNvSpPr/>
          <p:nvPr/>
        </p:nvSpPr>
        <p:spPr>
          <a:xfrm>
            <a:off x="777597" y="6277808"/>
            <a:ext cx="7588806" cy="829747"/>
          </a:xfrm>
          <a:prstGeom prst="rect">
            <a:avLst/>
          </a:prstGeom>
          <a:noFill/>
          <a:ln/>
        </p:spPr>
        <p:txBody>
          <a:bodyPr wrap="square" rtlCol="0" anchor="t"/>
          <a:lstStyle/>
          <a:p>
            <a:pPr marL="0" indent="0">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Addressing diverse user needs, including accessibility for elderly users, customization options, and user preferences, is paramount in designing healthcare interfaces. Ensuring that the interface is tailored to individual needs and preferences is essential for long-term engagement.</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750379"/>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44000" y="0"/>
            <a:ext cx="5486400" cy="8750379"/>
          </a:xfrm>
          <a:prstGeom prst="rect">
            <a:avLst/>
          </a:prstGeom>
        </p:spPr>
      </p:pic>
      <p:sp>
        <p:nvSpPr>
          <p:cNvPr id="5" name="Text 2"/>
          <p:cNvSpPr/>
          <p:nvPr/>
        </p:nvSpPr>
        <p:spPr>
          <a:xfrm>
            <a:off x="604837" y="475178"/>
            <a:ext cx="7934325" cy="1080135"/>
          </a:xfrm>
          <a:prstGeom prst="rect">
            <a:avLst/>
          </a:prstGeom>
          <a:noFill/>
          <a:ln/>
        </p:spPr>
        <p:txBody>
          <a:bodyPr wrap="square" rtlCol="0" anchor="t"/>
          <a:lstStyle/>
          <a:p>
            <a:pPr marL="0" indent="0">
              <a:lnSpc>
                <a:spcPts val="4253"/>
              </a:lnSpc>
              <a:buNone/>
            </a:pPr>
            <a:r>
              <a:rPr lang="en-US" sz="3402" dirty="0">
                <a:solidFill>
                  <a:srgbClr val="124E73"/>
                </a:solidFill>
                <a:latin typeface="MuseoModerno" pitchFamily="34" charset="0"/>
                <a:ea typeface="MuseoModerno" pitchFamily="34" charset="-122"/>
                <a:cs typeface="MuseoModerno" pitchFamily="34" charset="-120"/>
              </a:rPr>
              <a:t>Regulatory Compliance in Health Technology</a:t>
            </a:r>
            <a:endParaRPr lang="en-US" sz="3402" dirty="0"/>
          </a:p>
        </p:txBody>
      </p:sp>
      <p:pic>
        <p:nvPicPr>
          <p:cNvPr id="6" name="Image 1" descr="preencoded.png"/>
          <p:cNvPicPr>
            <a:picLocks noChangeAspect="1"/>
          </p:cNvPicPr>
          <p:nvPr/>
        </p:nvPicPr>
        <p:blipFill>
          <a:blip r:embed="rId4"/>
          <a:stretch>
            <a:fillRect/>
          </a:stretch>
        </p:blipFill>
        <p:spPr>
          <a:xfrm>
            <a:off x="604837" y="1814513"/>
            <a:ext cx="431959" cy="431959"/>
          </a:xfrm>
          <a:prstGeom prst="rect">
            <a:avLst/>
          </a:prstGeom>
        </p:spPr>
      </p:pic>
      <p:sp>
        <p:nvSpPr>
          <p:cNvPr id="7" name="Text 3"/>
          <p:cNvSpPr/>
          <p:nvPr/>
        </p:nvSpPr>
        <p:spPr>
          <a:xfrm>
            <a:off x="604837" y="2419231"/>
            <a:ext cx="2545318" cy="269915"/>
          </a:xfrm>
          <a:prstGeom prst="rect">
            <a:avLst/>
          </a:prstGeom>
          <a:noFill/>
          <a:ln/>
        </p:spPr>
        <p:txBody>
          <a:bodyPr wrap="none" rtlCol="0" anchor="t"/>
          <a:lstStyle/>
          <a:p>
            <a:pPr marL="0" indent="0" algn="l">
              <a:lnSpc>
                <a:spcPts val="2126"/>
              </a:lnSpc>
              <a:buNone/>
            </a:pPr>
            <a:r>
              <a:rPr lang="en-US" sz="1701" dirty="0">
                <a:solidFill>
                  <a:srgbClr val="2B4150"/>
                </a:solidFill>
                <a:latin typeface="MuseoModerno" pitchFamily="34" charset="0"/>
                <a:ea typeface="MuseoModerno" pitchFamily="34" charset="-122"/>
                <a:cs typeface="MuseoModerno" pitchFamily="34" charset="-120"/>
              </a:rPr>
              <a:t>Regulatory Frameworks</a:t>
            </a:r>
            <a:endParaRPr lang="en-US" sz="1701" dirty="0"/>
          </a:p>
        </p:txBody>
      </p:sp>
      <p:sp>
        <p:nvSpPr>
          <p:cNvPr id="8" name="Text 4"/>
          <p:cNvSpPr/>
          <p:nvPr/>
        </p:nvSpPr>
        <p:spPr>
          <a:xfrm>
            <a:off x="604837" y="2792730"/>
            <a:ext cx="7934325" cy="829747"/>
          </a:xfrm>
          <a:prstGeom prst="rect">
            <a:avLst/>
          </a:prstGeom>
          <a:noFill/>
          <a:ln/>
        </p:spPr>
        <p:txBody>
          <a:bodyPr wrap="square" rtlCol="0" anchor="t"/>
          <a:lstStyle/>
          <a:p>
            <a:pPr marL="0" indent="0" algn="l">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Key regulations such as GDPR (General Data Protection Regulation), HIPAA (Health Insurance Portability and Accountability Act), and FDA (Food and Drug Administration) guidelines govern the use of AI in health technology.</a:t>
            </a:r>
            <a:endParaRPr lang="en-US" sz="1361" dirty="0"/>
          </a:p>
        </p:txBody>
      </p:sp>
      <p:pic>
        <p:nvPicPr>
          <p:cNvPr id="9" name="Image 2" descr="preencoded.png"/>
          <p:cNvPicPr>
            <a:picLocks noChangeAspect="1"/>
          </p:cNvPicPr>
          <p:nvPr/>
        </p:nvPicPr>
        <p:blipFill>
          <a:blip r:embed="rId5"/>
          <a:stretch>
            <a:fillRect/>
          </a:stretch>
        </p:blipFill>
        <p:spPr>
          <a:xfrm>
            <a:off x="604837" y="4140875"/>
            <a:ext cx="431959" cy="431959"/>
          </a:xfrm>
          <a:prstGeom prst="rect">
            <a:avLst/>
          </a:prstGeom>
        </p:spPr>
      </p:pic>
      <p:sp>
        <p:nvSpPr>
          <p:cNvPr id="10" name="Text 5"/>
          <p:cNvSpPr/>
          <p:nvPr/>
        </p:nvSpPr>
        <p:spPr>
          <a:xfrm>
            <a:off x="604837" y="4745593"/>
            <a:ext cx="2160270" cy="269915"/>
          </a:xfrm>
          <a:prstGeom prst="rect">
            <a:avLst/>
          </a:prstGeom>
          <a:noFill/>
          <a:ln/>
        </p:spPr>
        <p:txBody>
          <a:bodyPr wrap="none" rtlCol="0" anchor="t"/>
          <a:lstStyle/>
          <a:p>
            <a:pPr marL="0" indent="0" algn="l">
              <a:lnSpc>
                <a:spcPts val="2126"/>
              </a:lnSpc>
              <a:buNone/>
            </a:pPr>
            <a:r>
              <a:rPr lang="en-US" sz="1701" dirty="0">
                <a:solidFill>
                  <a:srgbClr val="2B4150"/>
                </a:solidFill>
                <a:latin typeface="MuseoModerno" pitchFamily="34" charset="0"/>
                <a:ea typeface="MuseoModerno" pitchFamily="34" charset="-122"/>
                <a:cs typeface="MuseoModerno" pitchFamily="34" charset="-120"/>
              </a:rPr>
              <a:t>Ensuring Compliance</a:t>
            </a:r>
            <a:endParaRPr lang="en-US" sz="1701" dirty="0"/>
          </a:p>
        </p:txBody>
      </p:sp>
      <p:sp>
        <p:nvSpPr>
          <p:cNvPr id="11" name="Text 6"/>
          <p:cNvSpPr/>
          <p:nvPr/>
        </p:nvSpPr>
        <p:spPr>
          <a:xfrm>
            <a:off x="604837" y="5119092"/>
            <a:ext cx="7934325" cy="829747"/>
          </a:xfrm>
          <a:prstGeom prst="rect">
            <a:avLst/>
          </a:prstGeom>
          <a:noFill/>
          <a:ln/>
        </p:spPr>
        <p:txBody>
          <a:bodyPr wrap="square" rtlCol="0" anchor="t"/>
          <a:lstStyle/>
          <a:p>
            <a:pPr marL="0" indent="0" algn="l">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Compliance strategies, regular audits, compliance software, and user education are essential for ensuring adherence to regulations. Data handling and processing must be transparent, secure, and compliant with all relevant laws and guidelines.</a:t>
            </a:r>
            <a:endParaRPr lang="en-US" sz="1361" dirty="0"/>
          </a:p>
        </p:txBody>
      </p:sp>
      <p:pic>
        <p:nvPicPr>
          <p:cNvPr id="12" name="Image 3" descr="preencoded.png"/>
          <p:cNvPicPr>
            <a:picLocks noChangeAspect="1"/>
          </p:cNvPicPr>
          <p:nvPr/>
        </p:nvPicPr>
        <p:blipFill>
          <a:blip r:embed="rId6"/>
          <a:stretch>
            <a:fillRect/>
          </a:stretch>
        </p:blipFill>
        <p:spPr>
          <a:xfrm>
            <a:off x="604837" y="6467237"/>
            <a:ext cx="431959" cy="431959"/>
          </a:xfrm>
          <a:prstGeom prst="rect">
            <a:avLst/>
          </a:prstGeom>
        </p:spPr>
      </p:pic>
      <p:sp>
        <p:nvSpPr>
          <p:cNvPr id="13" name="Text 7"/>
          <p:cNvSpPr/>
          <p:nvPr/>
        </p:nvSpPr>
        <p:spPr>
          <a:xfrm>
            <a:off x="604837" y="7071955"/>
            <a:ext cx="2293501" cy="269915"/>
          </a:xfrm>
          <a:prstGeom prst="rect">
            <a:avLst/>
          </a:prstGeom>
          <a:noFill/>
          <a:ln/>
        </p:spPr>
        <p:txBody>
          <a:bodyPr wrap="none" rtlCol="0" anchor="t"/>
          <a:lstStyle/>
          <a:p>
            <a:pPr marL="0" indent="0" algn="l">
              <a:lnSpc>
                <a:spcPts val="2126"/>
              </a:lnSpc>
              <a:buNone/>
            </a:pPr>
            <a:r>
              <a:rPr lang="en-US" sz="1701" dirty="0">
                <a:solidFill>
                  <a:srgbClr val="2B4150"/>
                </a:solidFill>
                <a:latin typeface="MuseoModerno" pitchFamily="34" charset="0"/>
                <a:ea typeface="MuseoModerno" pitchFamily="34" charset="-122"/>
                <a:cs typeface="MuseoModerno" pitchFamily="34" charset="-120"/>
              </a:rPr>
              <a:t>Ethical Considerations</a:t>
            </a:r>
            <a:endParaRPr lang="en-US" sz="1701" dirty="0"/>
          </a:p>
        </p:txBody>
      </p:sp>
      <p:sp>
        <p:nvSpPr>
          <p:cNvPr id="14" name="Text 8"/>
          <p:cNvSpPr/>
          <p:nvPr/>
        </p:nvSpPr>
        <p:spPr>
          <a:xfrm>
            <a:off x="604837" y="7445454"/>
            <a:ext cx="7934325" cy="829747"/>
          </a:xfrm>
          <a:prstGeom prst="rect">
            <a:avLst/>
          </a:prstGeom>
          <a:noFill/>
          <a:ln/>
        </p:spPr>
        <p:txBody>
          <a:bodyPr wrap="square" rtlCol="0" anchor="t"/>
          <a:lstStyle/>
          <a:p>
            <a:pPr marL="0" indent="0" algn="l">
              <a:lnSpc>
                <a:spcPts val="2177"/>
              </a:lnSpc>
              <a:buNone/>
            </a:pPr>
            <a:r>
              <a:rPr lang="en-US" sz="1361" dirty="0">
                <a:solidFill>
                  <a:srgbClr val="2B4150"/>
                </a:solidFill>
                <a:latin typeface="Source Sans Pro" pitchFamily="34" charset="0"/>
                <a:ea typeface="Source Sans Pro" pitchFamily="34" charset="-122"/>
                <a:cs typeface="Source Sans Pro" pitchFamily="34" charset="-120"/>
              </a:rPr>
              <a:t>AI in healthcare must be developed and deployed ethically, ensuring transparency, fairness, and accountability. Bias in AI models must be addressed, and communication with users regarding AI decisions should be clear and understandable.</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374142"/>
          </a:xfrm>
          <a:prstGeom prst="rect">
            <a:avLst/>
          </a:prstGeom>
          <a:solidFill>
            <a:srgbClr val="FFFCF5"/>
          </a:solidFill>
          <a:ln/>
        </p:spPr>
      </p:sp>
      <p:sp>
        <p:nvSpPr>
          <p:cNvPr id="4" name="Text 2"/>
          <p:cNvSpPr/>
          <p:nvPr/>
        </p:nvSpPr>
        <p:spPr>
          <a:xfrm>
            <a:off x="1818918" y="553283"/>
            <a:ext cx="7858006" cy="628769"/>
          </a:xfrm>
          <a:prstGeom prst="rect">
            <a:avLst/>
          </a:prstGeom>
          <a:noFill/>
          <a:ln/>
        </p:spPr>
        <p:txBody>
          <a:bodyPr wrap="none" rtlCol="0" anchor="t"/>
          <a:lstStyle/>
          <a:p>
            <a:pPr marL="0" indent="0">
              <a:lnSpc>
                <a:spcPts val="4952"/>
              </a:lnSpc>
              <a:buNone/>
            </a:pPr>
            <a:r>
              <a:rPr lang="en-US" sz="3961" dirty="0">
                <a:solidFill>
                  <a:srgbClr val="124E73"/>
                </a:solidFill>
                <a:latin typeface="MuseoModerno" pitchFamily="34" charset="0"/>
                <a:ea typeface="MuseoModerno" pitchFamily="34" charset="-122"/>
                <a:cs typeface="MuseoModerno" pitchFamily="34" charset="-120"/>
              </a:rPr>
              <a:t>Future Trends and Opportunities</a:t>
            </a:r>
            <a:endParaRPr lang="en-US" sz="3961" dirty="0"/>
          </a:p>
        </p:txBody>
      </p:sp>
      <p:pic>
        <p:nvPicPr>
          <p:cNvPr id="5" name="Image 0" descr="preencoded.png"/>
          <p:cNvPicPr>
            <a:picLocks noChangeAspect="1"/>
          </p:cNvPicPr>
          <p:nvPr/>
        </p:nvPicPr>
        <p:blipFill>
          <a:blip r:embed="rId3"/>
          <a:stretch>
            <a:fillRect/>
          </a:stretch>
        </p:blipFill>
        <p:spPr>
          <a:xfrm>
            <a:off x="1818918" y="1584484"/>
            <a:ext cx="5345311" cy="3303627"/>
          </a:xfrm>
          <a:prstGeom prst="rect">
            <a:avLst/>
          </a:prstGeom>
        </p:spPr>
      </p:pic>
      <p:sp>
        <p:nvSpPr>
          <p:cNvPr id="6" name="Text 3"/>
          <p:cNvSpPr/>
          <p:nvPr/>
        </p:nvSpPr>
        <p:spPr>
          <a:xfrm>
            <a:off x="1818918" y="5139571"/>
            <a:ext cx="4178260" cy="314444"/>
          </a:xfrm>
          <a:prstGeom prst="rect">
            <a:avLst/>
          </a:prstGeom>
          <a:noFill/>
          <a:ln/>
        </p:spPr>
        <p:txBody>
          <a:bodyPr wrap="none" rtlCol="0" anchor="t"/>
          <a:lstStyle/>
          <a:p>
            <a:pPr marL="0" indent="0" algn="l">
              <a:lnSpc>
                <a:spcPts val="2476"/>
              </a:lnSpc>
              <a:buNone/>
            </a:pPr>
            <a:r>
              <a:rPr lang="en-US" sz="1981" dirty="0">
                <a:solidFill>
                  <a:srgbClr val="2B4150"/>
                </a:solidFill>
                <a:latin typeface="MuseoModerno" pitchFamily="34" charset="0"/>
                <a:ea typeface="MuseoModerno" pitchFamily="34" charset="-122"/>
                <a:cs typeface="MuseoModerno" pitchFamily="34" charset="-120"/>
              </a:rPr>
              <a:t>Advancements in AI and Nutrition</a:t>
            </a:r>
            <a:endParaRPr lang="en-US" sz="1981" dirty="0"/>
          </a:p>
        </p:txBody>
      </p:sp>
      <p:sp>
        <p:nvSpPr>
          <p:cNvPr id="7" name="Text 4"/>
          <p:cNvSpPr/>
          <p:nvPr/>
        </p:nvSpPr>
        <p:spPr>
          <a:xfrm>
            <a:off x="1818918" y="5574744"/>
            <a:ext cx="5345311" cy="1931670"/>
          </a:xfrm>
          <a:prstGeom prst="rect">
            <a:avLst/>
          </a:prstGeom>
          <a:noFill/>
          <a:ln/>
        </p:spPr>
        <p:txBody>
          <a:bodyPr wrap="square" rtlCol="0" anchor="t"/>
          <a:lstStyle/>
          <a:p>
            <a:pPr marL="0" indent="0" algn="l">
              <a:lnSpc>
                <a:spcPts val="2535"/>
              </a:lnSpc>
              <a:buNone/>
            </a:pPr>
            <a:r>
              <a:rPr lang="en-US" sz="1585" dirty="0">
                <a:solidFill>
                  <a:srgbClr val="2B4150"/>
                </a:solidFill>
                <a:latin typeface="Source Sans Pro" pitchFamily="34" charset="0"/>
                <a:ea typeface="Source Sans Pro" pitchFamily="34" charset="-122"/>
                <a:cs typeface="Source Sans Pro" pitchFamily="34" charset="-120"/>
              </a:rPr>
              <a:t>AI-driven microbiome analysis, real-time nutrient tracking, and integration with other health technologies, such as telehealth and personalized medicine, are transforming the field of nutrition. Smart kitchen devices and AI-powered virtual assistants are further blurring the lines between technology and health.</a:t>
            </a:r>
            <a:endParaRPr lang="en-US" sz="1585" dirty="0"/>
          </a:p>
        </p:txBody>
      </p:sp>
      <p:pic>
        <p:nvPicPr>
          <p:cNvPr id="8" name="Image 1" descr="preencoded.png"/>
          <p:cNvPicPr>
            <a:picLocks noChangeAspect="1"/>
          </p:cNvPicPr>
          <p:nvPr/>
        </p:nvPicPr>
        <p:blipFill>
          <a:blip r:embed="rId4"/>
          <a:stretch>
            <a:fillRect/>
          </a:stretch>
        </p:blipFill>
        <p:spPr>
          <a:xfrm>
            <a:off x="7466052" y="1584484"/>
            <a:ext cx="5345430" cy="3303627"/>
          </a:xfrm>
          <a:prstGeom prst="rect">
            <a:avLst/>
          </a:prstGeom>
        </p:spPr>
      </p:pic>
      <p:sp>
        <p:nvSpPr>
          <p:cNvPr id="9" name="Text 5"/>
          <p:cNvSpPr/>
          <p:nvPr/>
        </p:nvSpPr>
        <p:spPr>
          <a:xfrm>
            <a:off x="7466052" y="5139571"/>
            <a:ext cx="5345430" cy="628888"/>
          </a:xfrm>
          <a:prstGeom prst="rect">
            <a:avLst/>
          </a:prstGeom>
          <a:noFill/>
          <a:ln/>
        </p:spPr>
        <p:txBody>
          <a:bodyPr wrap="square" rtlCol="0" anchor="t"/>
          <a:lstStyle/>
          <a:p>
            <a:pPr marL="0" indent="0" algn="l">
              <a:lnSpc>
                <a:spcPts val="2476"/>
              </a:lnSpc>
              <a:buNone/>
            </a:pPr>
            <a:r>
              <a:rPr lang="en-US" sz="1981" dirty="0">
                <a:solidFill>
                  <a:srgbClr val="2B4150"/>
                </a:solidFill>
                <a:latin typeface="MuseoModerno" pitchFamily="34" charset="0"/>
                <a:ea typeface="MuseoModerno" pitchFamily="34" charset="-122"/>
                <a:cs typeface="MuseoModerno" pitchFamily="34" charset="-120"/>
              </a:rPr>
              <a:t>Opportunities for Research and Development</a:t>
            </a:r>
            <a:endParaRPr lang="en-US" sz="1981" dirty="0"/>
          </a:p>
        </p:txBody>
      </p:sp>
      <p:sp>
        <p:nvSpPr>
          <p:cNvPr id="10" name="Text 6"/>
          <p:cNvSpPr/>
          <p:nvPr/>
        </p:nvSpPr>
        <p:spPr>
          <a:xfrm>
            <a:off x="7466052" y="5889188"/>
            <a:ext cx="5345430" cy="1931670"/>
          </a:xfrm>
          <a:prstGeom prst="rect">
            <a:avLst/>
          </a:prstGeom>
          <a:noFill/>
          <a:ln/>
        </p:spPr>
        <p:txBody>
          <a:bodyPr wrap="square" rtlCol="0" anchor="t"/>
          <a:lstStyle/>
          <a:p>
            <a:pPr marL="0" indent="0" algn="l">
              <a:lnSpc>
                <a:spcPts val="2535"/>
              </a:lnSpc>
              <a:buNone/>
            </a:pPr>
            <a:r>
              <a:rPr lang="en-US" sz="1585" dirty="0">
                <a:solidFill>
                  <a:srgbClr val="2B4150"/>
                </a:solidFill>
                <a:latin typeface="Source Sans Pro" pitchFamily="34" charset="0"/>
                <a:ea typeface="Source Sans Pro" pitchFamily="34" charset="-122"/>
                <a:cs typeface="Source Sans Pro" pitchFamily="34" charset="-120"/>
              </a:rPr>
              <a:t>AI offers exciting opportunities for research and development in various areas, including AI for mental health nutrition, AI for chronic disease management, and AI-powered food production and distribution. Collaboration with healthcare providers, hospitals, and research institutions is crucial for driving innovation in this field.</a:t>
            </a:r>
            <a:endParaRPr lang="en-US" sz="158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1137</Words>
  <Application>Microsoft Office PowerPoint</Application>
  <PresentationFormat>Custom</PresentationFormat>
  <Paragraphs>87</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MuseoModerno</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Jaswanth Kollipara</cp:lastModifiedBy>
  <cp:revision>2</cp:revision>
  <dcterms:created xsi:type="dcterms:W3CDTF">2024-07-18T14:37:19Z</dcterms:created>
  <dcterms:modified xsi:type="dcterms:W3CDTF">2024-07-18T14:41:18Z</dcterms:modified>
</cp:coreProperties>
</file>